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8" r:id="rId2"/>
  </p:sldMasterIdLst>
  <p:notesMasterIdLst>
    <p:notesMasterId r:id="rId83"/>
  </p:notesMasterIdLst>
  <p:handoutMasterIdLst>
    <p:handoutMasterId r:id="rId84"/>
  </p:handoutMasterIdLst>
  <p:sldIdLst>
    <p:sldId id="257" r:id="rId3"/>
    <p:sldId id="267" r:id="rId4"/>
    <p:sldId id="268" r:id="rId5"/>
    <p:sldId id="258" r:id="rId6"/>
    <p:sldId id="259" r:id="rId7"/>
    <p:sldId id="260" r:id="rId8"/>
    <p:sldId id="261" r:id="rId9"/>
    <p:sldId id="271" r:id="rId10"/>
    <p:sldId id="262" r:id="rId11"/>
    <p:sldId id="272" r:id="rId12"/>
    <p:sldId id="269" r:id="rId13"/>
    <p:sldId id="270" r:id="rId14"/>
    <p:sldId id="263" r:id="rId15"/>
    <p:sldId id="264" r:id="rId16"/>
    <p:sldId id="275" r:id="rId17"/>
    <p:sldId id="265" r:id="rId18"/>
    <p:sldId id="266" r:id="rId19"/>
    <p:sldId id="282" r:id="rId20"/>
    <p:sldId id="276" r:id="rId21"/>
    <p:sldId id="280" r:id="rId22"/>
    <p:sldId id="281" r:id="rId23"/>
    <p:sldId id="279" r:id="rId24"/>
    <p:sldId id="283" r:id="rId25"/>
    <p:sldId id="273" r:id="rId26"/>
    <p:sldId id="274" r:id="rId27"/>
    <p:sldId id="284" r:id="rId28"/>
    <p:sldId id="285" r:id="rId29"/>
    <p:sldId id="287" r:id="rId30"/>
    <p:sldId id="286" r:id="rId31"/>
    <p:sldId id="288" r:id="rId32"/>
    <p:sldId id="289" r:id="rId33"/>
    <p:sldId id="290" r:id="rId34"/>
    <p:sldId id="291" r:id="rId35"/>
    <p:sldId id="292" r:id="rId36"/>
    <p:sldId id="294" r:id="rId37"/>
    <p:sldId id="293" r:id="rId38"/>
    <p:sldId id="295" r:id="rId39"/>
    <p:sldId id="297" r:id="rId40"/>
    <p:sldId id="296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19" r:id="rId63"/>
    <p:sldId id="320" r:id="rId64"/>
    <p:sldId id="321" r:id="rId65"/>
    <p:sldId id="322" r:id="rId66"/>
    <p:sldId id="323" r:id="rId67"/>
    <p:sldId id="324" r:id="rId68"/>
    <p:sldId id="325" r:id="rId69"/>
    <p:sldId id="326" r:id="rId70"/>
    <p:sldId id="327" r:id="rId71"/>
    <p:sldId id="328" r:id="rId72"/>
    <p:sldId id="329" r:id="rId73"/>
    <p:sldId id="330" r:id="rId74"/>
    <p:sldId id="331" r:id="rId75"/>
    <p:sldId id="338" r:id="rId76"/>
    <p:sldId id="332" r:id="rId77"/>
    <p:sldId id="333" r:id="rId78"/>
    <p:sldId id="334" r:id="rId79"/>
    <p:sldId id="335" r:id="rId80"/>
    <p:sldId id="336" r:id="rId81"/>
    <p:sldId id="337" r:id="rId82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26" autoAdjust="0"/>
    <p:restoredTop sz="94660"/>
  </p:normalViewPr>
  <p:slideViewPr>
    <p:cSldViewPr snapToGrid="0">
      <p:cViewPr varScale="1">
        <p:scale>
          <a:sx n="73" d="100"/>
          <a:sy n="73" d="100"/>
        </p:scale>
        <p:origin x="81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3178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theme" Target="theme/theme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notesMaster" Target="notesMasters/notesMaster1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G:\Lessons\Lesson%201\PPF%20simulation%20data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'Hours_worked PPF'!$B$17</c:f>
              <c:strCache>
                <c:ptCount val="1"/>
                <c:pt idx="0">
                  <c:v>Smartphones</c:v>
                </c:pt>
              </c:strCache>
            </c:strRef>
          </c:tx>
          <c:spPr>
            <a:ln>
              <a:solidFill>
                <a:srgbClr val="E4701E">
                  <a:alpha val="70000"/>
                </a:srgbClr>
              </a:solidFill>
            </a:ln>
          </c:spPr>
          <c:marker>
            <c:symbol val="diamond"/>
            <c:size val="7"/>
            <c:spPr>
              <a:solidFill>
                <a:srgbClr val="E4701E"/>
              </a:solidFill>
              <a:ln>
                <a:solidFill>
                  <a:srgbClr val="E4701E"/>
                </a:solidFill>
              </a:ln>
            </c:spPr>
          </c:marker>
          <c:xVal>
            <c:numRef>
              <c:f>'Hours_worked PPF'!$A$18:$A$20</c:f>
              <c:numCache>
                <c:formatCode>General</c:formatCode>
                <c:ptCount val="3"/>
                <c:pt idx="0">
                  <c:v>30</c:v>
                </c:pt>
                <c:pt idx="1">
                  <c:v>15</c:v>
                </c:pt>
                <c:pt idx="2">
                  <c:v>0</c:v>
                </c:pt>
              </c:numCache>
            </c:numRef>
          </c:xVal>
          <c:yVal>
            <c:numRef>
              <c:f>'Hours_worked PPF'!$B$18:$B$20</c:f>
              <c:numCache>
                <c:formatCode>General</c:formatCode>
                <c:ptCount val="3"/>
                <c:pt idx="0">
                  <c:v>0</c:v>
                </c:pt>
                <c:pt idx="1">
                  <c:v>30</c:v>
                </c:pt>
                <c:pt idx="2">
                  <c:v>60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3A34-472F-849A-EB002295F0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2065600"/>
        <c:axId val="72066176"/>
      </c:scatterChart>
      <c:valAx>
        <c:axId val="72065600"/>
        <c:scaling>
          <c:orientation val="minMax"/>
          <c:max val="60"/>
        </c:scaling>
        <c:delete val="0"/>
        <c:axPos val="b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lang="en-GB"/>
            </a:pPr>
            <a:endParaRPr lang="en-US"/>
          </a:p>
        </c:txPr>
        <c:crossAx val="72066176"/>
        <c:crosses val="autoZero"/>
        <c:crossBetween val="midCat"/>
      </c:valAx>
      <c:valAx>
        <c:axId val="72066176"/>
        <c:scaling>
          <c:orientation val="minMax"/>
          <c:max val="60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lang="en-GB"/>
            </a:pPr>
            <a:endParaRPr lang="en-US"/>
          </a:p>
        </c:txPr>
        <c:crossAx val="72065600"/>
        <c:crosses val="autoZero"/>
        <c:crossBetween val="midCat"/>
      </c:valAx>
      <c:spPr>
        <a:noFill/>
      </c:spPr>
    </c:plotArea>
    <c:plotVisOnly val="1"/>
    <c:dispBlanksAs val="gap"/>
    <c:showDLblsOverMax val="0"/>
  </c:chart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12BB5E-E675-4F5C-95F9-B2F99DCEBFEB}" type="datetimeFigureOut">
              <a:rPr lang="en-US" smtClean="0"/>
              <a:t>8/8/2017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EDE6AA-D239-4426-848F-E5FEE4289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1107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349686-9DD0-460D-8154-C84D1EE1BB06}" type="datetimeFigureOut">
              <a:rPr lang="en-US" smtClean="0"/>
              <a:t>8/8/2017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78482B-FBB1-4359-9573-37669CB125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900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1727775-2765-47D8-A1F3-2CC18B9B7F83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GB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72879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34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750899E-9D36-47C8-95C6-2CEEEBA6A9DD}" type="slidenum">
              <a:rPr lang="en-US" altLang="en-US" sz="1200" b="0">
                <a:solidFill>
                  <a:prstClr val="black"/>
                </a:solidFill>
              </a:rPr>
              <a:pPr/>
              <a:t>78</a:t>
            </a:fld>
            <a:endParaRPr lang="en-US" altLang="en-US" sz="1200" b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2468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en-US" dirty="0" smtClean="0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34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FE7D72E-B9BD-4F09-965A-2AE6B63175D8}" type="slidenum">
              <a:rPr lang="en-US" altLang="en-US" sz="1200" b="0">
                <a:solidFill>
                  <a:prstClr val="black"/>
                </a:solidFill>
              </a:rPr>
              <a:pPr/>
              <a:t>79</a:t>
            </a:fld>
            <a:endParaRPr lang="en-US" altLang="en-US" sz="1200" b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0813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en-US" dirty="0" smtClean="0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34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FE7D72E-B9BD-4F09-965A-2AE6B63175D8}" type="slidenum">
              <a:rPr lang="en-US" altLang="en-US" sz="1200" b="0">
                <a:solidFill>
                  <a:prstClr val="black"/>
                </a:solidFill>
              </a:rPr>
              <a:pPr/>
              <a:t>80</a:t>
            </a:fld>
            <a:endParaRPr lang="en-US" altLang="en-US" sz="1200" b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3053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29EB4DC-C61E-41B5-82C9-31DC0A140F87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GB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25878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DDF8685C-29FE-4551-80EB-8FE9CF8204C9}" type="slidenum">
              <a:rPr lang="en-US" altLang="en-US">
                <a:latin typeface="Arial" panose="020B0604020202020204" pitchFamily="34" charset="0"/>
              </a:rPr>
              <a:pPr/>
              <a:t>71</a:t>
            </a:fld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89161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D354A3C7-7A69-4528-A86E-D1542346C44E}" type="slidenum">
              <a:rPr lang="en-US" altLang="en-US">
                <a:latin typeface="Arial" panose="020B0604020202020204" pitchFamily="34" charset="0"/>
              </a:rPr>
              <a:pPr/>
              <a:t>72</a:t>
            </a:fld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49385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87D9E297-4A10-4AEB-A11C-234839719992}" type="slidenum">
              <a:rPr lang="en-US" altLang="en-US">
                <a:latin typeface="Arial" panose="020B0604020202020204" pitchFamily="34" charset="0"/>
              </a:rPr>
              <a:pPr/>
              <a:t>73</a:t>
            </a:fld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93287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87D9E297-4A10-4AEB-A11C-234839719992}" type="slidenum">
              <a:rPr lang="en-US" altLang="en-US">
                <a:latin typeface="Arial" panose="020B0604020202020204" pitchFamily="34" charset="0"/>
              </a:rPr>
              <a:pPr/>
              <a:t>74</a:t>
            </a:fld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02907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34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0A7A9B8-8472-41E1-8FF6-0FD5A33B81A9}" type="slidenum">
              <a:rPr lang="en-US" altLang="en-US" sz="1200" b="0">
                <a:solidFill>
                  <a:prstClr val="black"/>
                </a:solidFill>
              </a:rPr>
              <a:pPr/>
              <a:t>75</a:t>
            </a:fld>
            <a:endParaRPr lang="en-US" altLang="en-US" sz="1200" b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0956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34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EC2ED1B-8CBD-40EA-AC19-84D188C28D58}" type="slidenum">
              <a:rPr lang="en-US" altLang="en-US" sz="1200" b="0">
                <a:solidFill>
                  <a:prstClr val="black"/>
                </a:solidFill>
              </a:rPr>
              <a:pPr/>
              <a:t>76</a:t>
            </a:fld>
            <a:endParaRPr lang="en-US" altLang="en-US" sz="1200" b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8252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34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 defTabSz="9334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233363" defTabSz="9334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3538" indent="-233363" defTabSz="9334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1850" indent="-233363" defTabSz="9334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9050" indent="-233363" defTabSz="93345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6250" indent="-233363" defTabSz="93345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3450" indent="-233363" defTabSz="93345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0650" indent="-233363" defTabSz="93345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B3FE570-CF76-491D-9F50-489FC8AE7356}" type="slidenum">
              <a:rPr lang="en-US" altLang="en-US" sz="1200" b="0">
                <a:solidFill>
                  <a:prstClr val="black"/>
                </a:solidFill>
              </a:rPr>
              <a:pPr/>
              <a:t>77</a:t>
            </a:fld>
            <a:endParaRPr lang="en-US" altLang="en-US" sz="1200" b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983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25967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847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5018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973462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28161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562967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34946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75643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6747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5174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47868"/>
            <a:ext cx="10972800" cy="1143000"/>
          </a:xfrm>
        </p:spPr>
        <p:txBody>
          <a:bodyPr/>
          <a:lstStyle>
            <a:lvl1pPr>
              <a:tabLst/>
              <a:defRPr sz="3600" b="1" baseline="0">
                <a:latin typeface="Trade Gothic LT Std Extended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8702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0663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003666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564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0328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5980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470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19641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0106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847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5023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397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346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8372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8/8/2017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466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3815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8/8/2017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9067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8991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8890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8/8/2017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171999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0" descr="Slide_background_new.tif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8" y="-12700"/>
            <a:ext cx="1218776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4448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0" y="0"/>
            <a:ext cx="12192000" cy="0"/>
          </a:xfrm>
          <a:prstGeom prst="line">
            <a:avLst/>
          </a:prstGeom>
          <a:ln w="38100">
            <a:solidFill>
              <a:srgbClr val="E47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0" y="333375"/>
            <a:ext cx="12192000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1" name="TextBox 20"/>
          <p:cNvSpPr txBox="1">
            <a:spLocks noChangeArrowheads="1"/>
          </p:cNvSpPr>
          <p:nvPr/>
        </p:nvSpPr>
        <p:spPr bwMode="auto">
          <a:xfrm>
            <a:off x="1153584" y="0"/>
            <a:ext cx="9855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600" b="1" smtClean="0">
                <a:solidFill>
                  <a:srgbClr val="455C61"/>
                </a:solidFill>
                <a:latin typeface="Trade Gothic LT Std Cn"/>
              </a:rPr>
              <a:t>LESSON 1   </a:t>
            </a:r>
            <a:r>
              <a:rPr lang="en-US" altLang="en-US" sz="1600" b="1" smtClean="0">
                <a:solidFill>
                  <a:srgbClr val="E4701E"/>
                </a:solidFill>
                <a:latin typeface="Trade Gothic LT Std Cn"/>
              </a:rPr>
              <a:t>PRODUCTION POSSIBILITIES AND OPPORTUNITY COST</a:t>
            </a:r>
            <a:endParaRPr lang="en-GB" altLang="en-US" sz="1600" b="1" smtClean="0">
              <a:solidFill>
                <a:srgbClr val="E4701E"/>
              </a:solidFill>
              <a:latin typeface="Trade Gothic LT Std Cn"/>
            </a:endParaRPr>
          </a:p>
        </p:txBody>
      </p:sp>
      <p:sp>
        <p:nvSpPr>
          <p:cNvPr id="14" name="Chord 13"/>
          <p:cNvSpPr/>
          <p:nvPr/>
        </p:nvSpPr>
        <p:spPr>
          <a:xfrm rot="6752595">
            <a:off x="5362312" y="5741194"/>
            <a:ext cx="1484312" cy="2019300"/>
          </a:xfrm>
          <a:prstGeom prst="chord">
            <a:avLst>
              <a:gd name="adj1" fmla="val 3996300"/>
              <a:gd name="adj2" fmla="val 14842206"/>
            </a:avLst>
          </a:prstGeom>
          <a:solidFill>
            <a:srgbClr val="E4701E"/>
          </a:solidFill>
          <a:ln>
            <a:solidFill>
              <a:srgbClr val="E470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800"/>
          </a:p>
        </p:txBody>
      </p:sp>
      <p:sp>
        <p:nvSpPr>
          <p:cNvPr id="1033" name="TextBox 15"/>
          <p:cNvSpPr txBox="1">
            <a:spLocks noChangeArrowheads="1"/>
          </p:cNvSpPr>
          <p:nvPr/>
        </p:nvSpPr>
        <p:spPr bwMode="auto">
          <a:xfrm>
            <a:off x="5486400" y="6148388"/>
            <a:ext cx="1219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GB" altLang="en-US" sz="1000" b="1" smtClean="0">
                <a:solidFill>
                  <a:schemeClr val="bg1"/>
                </a:solidFill>
                <a:latin typeface="Trade Gothic LT Std"/>
              </a:rPr>
              <a:t>1-</a:t>
            </a:r>
            <a:fld id="{88996F74-3BE6-4B15-A865-A8BC1B8D22C4}" type="slidenum">
              <a:rPr lang="en-GB" altLang="en-US" sz="1000" b="1" smtClean="0">
                <a:solidFill>
                  <a:schemeClr val="bg1"/>
                </a:solidFill>
                <a:latin typeface="Trade Gothic LT Std"/>
              </a:rPr>
              <a:pPr algn="ctr" eaLnBrk="1" hangingPunct="1">
                <a:defRPr/>
              </a:pPr>
              <a:t>‹#›</a:t>
            </a:fld>
            <a:endParaRPr lang="en-GB" altLang="en-US" sz="1000" b="1" smtClean="0">
              <a:solidFill>
                <a:schemeClr val="bg1"/>
              </a:solidFill>
              <a:latin typeface="Trade Gothic LT Std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-52918" y="6477000"/>
            <a:ext cx="12261851" cy="381000"/>
          </a:xfrm>
          <a:prstGeom prst="rect">
            <a:avLst/>
          </a:prstGeom>
          <a:solidFill>
            <a:srgbClr val="E4701E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800"/>
          </a:p>
        </p:txBody>
      </p:sp>
      <p:sp>
        <p:nvSpPr>
          <p:cNvPr id="29" name="TextBox 28"/>
          <p:cNvSpPr txBox="1"/>
          <p:nvPr/>
        </p:nvSpPr>
        <p:spPr>
          <a:xfrm>
            <a:off x="1564217" y="6577013"/>
            <a:ext cx="9042400" cy="2460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dirty="0">
                <a:solidFill>
                  <a:schemeClr val="bg1"/>
                </a:solidFill>
                <a:latin typeface="Trade Gothic LT Std" pitchFamily="34" charset="0"/>
                <a:cs typeface="+mn-cs"/>
              </a:rPr>
              <a:t>HIGH SCHOOL ECONOMICS 3</a:t>
            </a:r>
            <a:r>
              <a:rPr lang="en-US" sz="800" b="1" cap="small" dirty="0">
                <a:solidFill>
                  <a:schemeClr val="bg1"/>
                </a:solidFill>
                <a:latin typeface="Trade Gothic LT Std" pitchFamily="34" charset="0"/>
                <a:cs typeface="+mn-cs"/>
              </a:rPr>
              <a:t>RD</a:t>
            </a:r>
            <a:r>
              <a:rPr lang="en-US" sz="1000" b="1" dirty="0">
                <a:solidFill>
                  <a:schemeClr val="bg1"/>
                </a:solidFill>
                <a:latin typeface="Trade Gothic LT Std" pitchFamily="34" charset="0"/>
                <a:cs typeface="+mn-cs"/>
              </a:rPr>
              <a:t> EDITION © COUNCIL FOR ECONOMIC EDUCATION, NEW YORK, NY</a:t>
            </a:r>
            <a:endParaRPr lang="en-GB" sz="1000" b="1" dirty="0">
              <a:latin typeface="Trade Gothic LT Std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7148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 cap="all">
          <a:solidFill>
            <a:schemeClr val="tx1"/>
          </a:solidFill>
          <a:latin typeface="Trade Gothic LT Std Extended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rade Gothic LT Std Extended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rade Gothic LT Std Extended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rade Gothic LT Std Extended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rade Gothic LT Std Extended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rade Gothic LT Std Extended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rade Gothic LT Std Extended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rade Gothic LT Std Extended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rade Gothic LT Std Extended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Trade Gothic LT Std Cn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Trade Gothic LT Std Cn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rade Gothic LT Std Cn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Trade Gothic LT Std Cn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Trade Gothic LT Std Cn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lcovyeconomics/" TargetMode="Externa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lobalpolicy.org/the-dark-side-of-natural-resources-st/water-in-conflict/40150.html" TargetMode="Externa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3.jpe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4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3.jpe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5.png"/><Relationship Id="rId4" Type="http://schemas.openxmlformats.org/officeDocument/2006/relationships/oleObject" Target="../embeddings/oleObject1.bin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5.png"/><Relationship Id="rId4" Type="http://schemas.openxmlformats.org/officeDocument/2006/relationships/oleObject" Target="../embeddings/oleObject2.bin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7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4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4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4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yteacherpages.com/webpages/JEisele/economics.cfm?subpage=1921307" TargetMode="External"/><Relationship Id="rId1" Type="http://schemas.openxmlformats.org/officeDocument/2006/relationships/slideLayout" Target="../slideLayouts/slideLayout19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7224" y="122534"/>
            <a:ext cx="5065809" cy="8002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600" b="0" i="0" u="none" strike="noStrike" kern="1200" cap="none" spc="0" normalizeH="0" baseline="0" noProof="0" dirty="0" smtClean="0">
                <a:ln w="0"/>
                <a:solidFill>
                  <a:srgbClr val="052F6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Warm up – 8.2.16</a:t>
            </a:r>
            <a:endParaRPr kumimoji="0" lang="en-US" sz="4600" b="0" i="0" u="none" strike="noStrike" kern="1200" cap="none" spc="0" normalizeH="0" baseline="0" noProof="0" dirty="0">
              <a:ln w="0"/>
              <a:solidFill>
                <a:srgbClr val="052F6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7535" y="922753"/>
            <a:ext cx="11443062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Please write down the questions below. From our discussion yesterday, please answer the questions as best as you can. We will turn in all warm up activities on Friday.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7224" y="1793795"/>
            <a:ext cx="1088136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3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</a:rPr>
              <a:t>According to </a:t>
            </a:r>
            <a:r>
              <a:rPr lang="en-US" sz="3400" noProof="0" dirty="0" smtClean="0">
                <a:solidFill>
                  <a:prstClr val="white"/>
                </a:solidFill>
                <a:latin typeface="Century Gothic" panose="020B0502020202020204"/>
              </a:rPr>
              <a:t>Mr. Clifford, </a:t>
            </a:r>
            <a:r>
              <a:rPr kumimoji="0" lang="en-US" sz="3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</a:rPr>
              <a:t>Economics is the study of what two</a:t>
            </a:r>
            <a:r>
              <a:rPr kumimoji="0" lang="en-US" sz="3400" b="0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</a:rPr>
              <a:t> things?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3400" noProof="0" dirty="0" smtClean="0">
                <a:solidFill>
                  <a:prstClr val="white"/>
                </a:solidFill>
                <a:latin typeface="Century Gothic" panose="020B0502020202020204"/>
              </a:rPr>
              <a:t>Why do economists assume people make choices?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3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</a:rPr>
              <a:t>Economist focus</a:t>
            </a:r>
            <a:r>
              <a:rPr kumimoji="0" lang="en-US" sz="3400" b="0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</a:rPr>
              <a:t> on the decision making of what two groups?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3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</a:rPr>
              <a:t>What are the three basic economic</a:t>
            </a:r>
            <a:r>
              <a:rPr kumimoji="0" lang="en-US" sz="3400" b="0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</a:rPr>
              <a:t> questions you should know?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3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</a:rPr>
              <a:t>What is the “invisible hand”?</a:t>
            </a:r>
            <a:endParaRPr kumimoji="0" lang="en-US" sz="3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45579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7224" y="122534"/>
            <a:ext cx="5065810" cy="8002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600" b="0" i="0" u="none" strike="noStrike" kern="1200" cap="none" spc="0" normalizeH="0" baseline="0" noProof="0" dirty="0" smtClean="0">
                <a:ln w="0"/>
                <a:solidFill>
                  <a:srgbClr val="052F6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Warm up </a:t>
            </a:r>
            <a:r>
              <a:rPr kumimoji="0" lang="en-US" sz="4600" b="0" i="0" u="none" strike="noStrike" kern="1200" cap="none" spc="0" normalizeH="0" baseline="0" noProof="0" smtClean="0">
                <a:ln w="0"/>
                <a:solidFill>
                  <a:srgbClr val="052F6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– 8.2.17</a:t>
            </a:r>
            <a:endParaRPr kumimoji="0" lang="en-US" sz="4600" b="0" i="0" u="none" strike="noStrike" kern="1200" cap="none" spc="0" normalizeH="0" baseline="0" noProof="0" dirty="0">
              <a:ln w="0"/>
              <a:solidFill>
                <a:srgbClr val="052F6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7535" y="922753"/>
            <a:ext cx="11443062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Please write down the questions below.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 We will watch a short video to answer the questions.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7224" y="1793795"/>
            <a:ext cx="1088136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3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According to Mr. Clifford, Economics is the study of what two things?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3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Why do economists assume people make choices?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3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Economist focus on the decision making of what two groups?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3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What are the three basic economic questions you should know?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3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What is the “invisible hand”?</a:t>
            </a:r>
            <a:endParaRPr kumimoji="0" lang="en-US" sz="3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4163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6115" y="171883"/>
            <a:ext cx="736291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 smtClean="0">
                <a:ln w="0"/>
                <a:solidFill>
                  <a:srgbClr val="052F6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Standard for the day: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1200" cap="none" spc="0" normalizeH="0" baseline="0" noProof="0" dirty="0">
              <a:ln w="0"/>
              <a:solidFill>
                <a:srgbClr val="052F6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4948" y="1464544"/>
            <a:ext cx="115475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Define and give examples of the productive resources (factors of production) (for example, land, labor, capital, and entrepreneurship)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677" y="3683726"/>
            <a:ext cx="11008265" cy="3021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10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04948" y="122525"/>
            <a:ext cx="1001588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 smtClean="0">
                <a:ln w="0"/>
                <a:solidFill>
                  <a:srgbClr val="052F6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Essential Question for the day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1200" cap="none" spc="0" normalizeH="0" baseline="0" noProof="0" dirty="0">
              <a:ln w="0"/>
              <a:solidFill>
                <a:srgbClr val="052F6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4948" y="1464544"/>
            <a:ext cx="115475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Describe the three factors of production.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948" y="2508069"/>
            <a:ext cx="11008265" cy="3021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70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574763" y="1029899"/>
          <a:ext cx="10868298" cy="5615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34149">
                  <a:extLst>
                    <a:ext uri="{9D8B030D-6E8A-4147-A177-3AD203B41FA5}">
                      <a16:colId xmlns:a16="http://schemas.microsoft.com/office/drawing/2014/main" val="58864969"/>
                    </a:ext>
                  </a:extLst>
                </a:gridCol>
                <a:gridCol w="5434149">
                  <a:extLst>
                    <a:ext uri="{9D8B030D-6E8A-4147-A177-3AD203B41FA5}">
                      <a16:colId xmlns:a16="http://schemas.microsoft.com/office/drawing/2014/main" val="4127641847"/>
                    </a:ext>
                  </a:extLst>
                </a:gridCol>
              </a:tblGrid>
              <a:tr h="2807910"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 smtClean="0"/>
                        <a:t>Land</a:t>
                      </a:r>
                      <a:endParaRPr lang="en-US" sz="3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 smtClean="0"/>
                        <a:t>Labor</a:t>
                      </a:r>
                      <a:endParaRPr lang="en-US" sz="32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8397444"/>
                  </a:ext>
                </a:extLst>
              </a:tr>
              <a:tr h="2807910"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 smtClean="0"/>
                        <a:t>Capital</a:t>
                      </a:r>
                      <a:endParaRPr lang="en-US" sz="3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 smtClean="0"/>
                        <a:t>Entrepreneurship</a:t>
                      </a:r>
                      <a:endParaRPr lang="en-US" sz="32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4169229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614903" y="106569"/>
            <a:ext cx="102306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 smtClean="0">
                <a:ln w="0"/>
                <a:solidFill>
                  <a:srgbClr val="052F6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Define 4 factors of production</a:t>
            </a:r>
            <a:endParaRPr kumimoji="0" lang="en-US" sz="5400" b="0" i="0" u="none" strike="noStrike" kern="1200" cap="none" spc="0" normalizeH="0" baseline="0" noProof="0" dirty="0">
              <a:ln w="0"/>
              <a:solidFill>
                <a:srgbClr val="052F6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1481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68655" y="106569"/>
            <a:ext cx="10923182" cy="243143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 smtClean="0">
                <a:ln w="0"/>
                <a:solidFill>
                  <a:srgbClr val="052F6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Define 4 factors of production…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5400" dirty="0">
              <a:ln w="0"/>
              <a:solidFill>
                <a:srgbClr val="052F6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entury Gothic" panose="020B0502020202020204"/>
            </a:endParaRPr>
          </a:p>
          <a:p>
            <a:pPr lvl="0" algn="ctr" defTabSz="457200"/>
            <a:r>
              <a:rPr lang="en-US" sz="4400" dirty="0">
                <a:ln w="0"/>
                <a:solidFill>
                  <a:srgbClr val="052F6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http://slideplayer.com/slide/10948619/</a:t>
            </a:r>
            <a:endParaRPr kumimoji="0" lang="en-US" sz="4400" b="0" i="0" u="none" strike="noStrike" kern="1200" cap="none" spc="0" normalizeH="0" baseline="0" noProof="0" dirty="0">
              <a:ln w="0"/>
              <a:solidFill>
                <a:srgbClr val="052F6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entury Gothic" panose="020B0502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373403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7224" y="122534"/>
            <a:ext cx="5065810" cy="8002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600" b="0" i="0" u="none" strike="noStrike" kern="1200" cap="none" spc="0" normalizeH="0" baseline="0" noProof="0" dirty="0" smtClean="0">
                <a:ln w="0"/>
                <a:solidFill>
                  <a:srgbClr val="052F6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Warm up – 8.3.17</a:t>
            </a:r>
            <a:endParaRPr kumimoji="0" lang="en-US" sz="4600" b="0" i="0" u="none" strike="noStrike" kern="1200" cap="none" spc="0" normalizeH="0" baseline="0" noProof="0" dirty="0">
              <a:ln w="0"/>
              <a:solidFill>
                <a:srgbClr val="052F6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7535" y="922753"/>
            <a:ext cx="11443062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Please write down the questions below. We will watch an episode of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 the Shark Tank!!!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7224" y="1793795"/>
            <a:ext cx="1088136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dirty="0"/>
              <a:t>1) What is the business concept that was presented?</a:t>
            </a:r>
          </a:p>
          <a:p>
            <a:r>
              <a:rPr lang="en-US" sz="3400" dirty="0"/>
              <a:t>2) How much are the entrepreneurs asking for from the Sharks (Dollar amount and Percentage)</a:t>
            </a:r>
          </a:p>
          <a:p>
            <a:r>
              <a:rPr lang="en-US" sz="3400" dirty="0"/>
              <a:t>3) What deals are being offered by the investors? Any counter-offers? If so, what are they?</a:t>
            </a:r>
          </a:p>
          <a:p>
            <a:r>
              <a:rPr lang="en-US" sz="3400" dirty="0"/>
              <a:t>4) Do the entrepreneurs get a deal? If so, from whom?</a:t>
            </a:r>
          </a:p>
          <a:p>
            <a:r>
              <a:rPr lang="en-US" sz="3400" dirty="0"/>
              <a:t>5) Would you have invested? Why or why not?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US" sz="3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858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6115" y="171883"/>
            <a:ext cx="736291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 smtClean="0">
                <a:ln w="0"/>
                <a:solidFill>
                  <a:srgbClr val="052F6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Standard for the day: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1200" cap="none" spc="0" normalizeH="0" baseline="0" noProof="0" dirty="0">
              <a:ln w="0"/>
              <a:solidFill>
                <a:srgbClr val="052F6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4480" y="1049046"/>
            <a:ext cx="115475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57200">
              <a:defRPr/>
            </a:pPr>
            <a:r>
              <a:rPr lang="en-US" sz="3600">
                <a:solidFill>
                  <a:prstClr val="white"/>
                </a:solidFill>
              </a:rPr>
              <a:t>Explain the motivations that influence entrepreneurs to take risks (e.g., profit, job creation,</a:t>
            </a:r>
          </a:p>
          <a:p>
            <a:pPr lvl="0" defTabSz="457200">
              <a:defRPr/>
            </a:pPr>
            <a:r>
              <a:rPr lang="en-US" sz="3600">
                <a:solidFill>
                  <a:prstClr val="white"/>
                </a:solidFill>
              </a:rPr>
              <a:t>innovation, and improving society).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223" y="2803372"/>
            <a:ext cx="11051822" cy="3532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0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04948" y="122525"/>
            <a:ext cx="1001588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 smtClean="0">
                <a:ln w="0"/>
                <a:solidFill>
                  <a:srgbClr val="052F6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Essential Question for the day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1200" cap="none" spc="0" normalizeH="0" baseline="0" noProof="0" dirty="0">
              <a:ln w="0"/>
              <a:solidFill>
                <a:srgbClr val="052F6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3348" y="1012988"/>
            <a:ext cx="115475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9055" marR="113665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qualities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must a person have to be an entrepreneur?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2819" y="1987372"/>
            <a:ext cx="2828925" cy="16192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2578" y="1770976"/>
            <a:ext cx="2533650" cy="18097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0780" y="3707694"/>
            <a:ext cx="2552700" cy="17907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2667" y="4736394"/>
            <a:ext cx="1524000" cy="1524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8715" y="2501621"/>
            <a:ext cx="3810000" cy="17038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1978" y="4736394"/>
            <a:ext cx="1905000" cy="19284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34953" y="3707694"/>
            <a:ext cx="2038350" cy="30194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15545" y="4444589"/>
            <a:ext cx="1731737" cy="175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727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49679" y="2967335"/>
            <a:ext cx="829265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linkClick r:id="rId2"/>
              </a:rPr>
              <a:t>www.alcovyeconomics</a:t>
            </a:r>
            <a:r>
              <a:rPr lang="en-US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.</a:t>
            </a:r>
          </a:p>
          <a:p>
            <a:pPr algn="ctr"/>
            <a:r>
              <a:rPr lang="en-US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wikispaces.com</a:t>
            </a:r>
            <a:endParaRPr lang="en-US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12477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194" y="824089"/>
            <a:ext cx="11221317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Please type the following into the address bar: </a:t>
            </a:r>
          </a:p>
          <a:p>
            <a:endParaRPr lang="en-US" sz="3200" dirty="0" smtClean="0"/>
          </a:p>
          <a:p>
            <a:r>
              <a:rPr lang="en-US" sz="4400" dirty="0" smtClean="0"/>
              <a:t>www.alcovyeconomics.wikispaces.com</a:t>
            </a:r>
          </a:p>
          <a:p>
            <a:endParaRPr lang="en-US" sz="3200" dirty="0"/>
          </a:p>
          <a:p>
            <a:endParaRPr lang="en-US" sz="3200" dirty="0"/>
          </a:p>
          <a:p>
            <a:endParaRPr lang="en-US" sz="3200" dirty="0"/>
          </a:p>
          <a:p>
            <a:endParaRPr lang="en-US" sz="3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485775"/>
            <a:ext cx="11201400" cy="588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24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6115" y="171883"/>
            <a:ext cx="736291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 smtClean="0">
                <a:ln w="0"/>
                <a:solidFill>
                  <a:srgbClr val="052F6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Standard for the day: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1200" cap="none" spc="0" normalizeH="0" baseline="0" noProof="0" dirty="0">
              <a:ln w="0"/>
              <a:solidFill>
                <a:srgbClr val="052F6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4948" y="1464544"/>
            <a:ext cx="115475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57200"/>
            <a:r>
              <a:rPr lang="en-US" sz="3600" dirty="0">
                <a:solidFill>
                  <a:prstClr val="white"/>
                </a:solidFill>
              </a:rPr>
              <a:t>a. Define scarcity as a basic condition that exists when unlimited wants exceed limited productive resources. 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0" y="3218870"/>
            <a:ext cx="11706577" cy="3418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235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660" y="209413"/>
            <a:ext cx="11445785" cy="6504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82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4949" y="1110343"/>
            <a:ext cx="10659291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Username : Last name. First name</a:t>
            </a:r>
          </a:p>
          <a:p>
            <a:endParaRPr lang="en-US" sz="4400" dirty="0"/>
          </a:p>
          <a:p>
            <a:r>
              <a:rPr lang="en-US" sz="4400" dirty="0" smtClean="0"/>
              <a:t>Password: **********</a:t>
            </a:r>
          </a:p>
          <a:p>
            <a:endParaRPr lang="en-US" sz="4400" dirty="0" smtClean="0"/>
          </a:p>
          <a:p>
            <a:r>
              <a:rPr lang="en-US" sz="4400" dirty="0" smtClean="0"/>
              <a:t>Email: (school email or personal email)</a:t>
            </a:r>
          </a:p>
          <a:p>
            <a:endParaRPr lang="en-US" sz="4400" dirty="0"/>
          </a:p>
          <a:p>
            <a:r>
              <a:rPr lang="en-US" sz="4400" dirty="0" smtClean="0"/>
              <a:t>Join Code: 7PQ7X73</a:t>
            </a:r>
            <a:endParaRPr lang="en-US" sz="4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129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90221" y="288836"/>
            <a:ext cx="1006969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Copy and paste with your answers the “Icebreaker activity” on the front page (if you are a private person, email to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: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Ethington.Patrick@newton.k12.ga.us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452" y="2468880"/>
            <a:ext cx="11377748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951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93999" y="120895"/>
            <a:ext cx="8618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 smtClean="0">
                <a:ln w="0"/>
                <a:solidFill>
                  <a:srgbClr val="052F6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Warm up – 8.4.17 (Friday)</a:t>
            </a:r>
            <a:endParaRPr kumimoji="0" lang="en-US" sz="5400" b="0" i="0" u="none" strike="noStrike" kern="1200" cap="none" spc="0" normalizeH="0" baseline="0" noProof="0" dirty="0">
              <a:ln w="0"/>
              <a:solidFill>
                <a:srgbClr val="052F6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8824" y="1147464"/>
            <a:ext cx="11443062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Please copy down the four questions. Thanks!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78824" y="1840089"/>
            <a:ext cx="11361620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marR="0" lvl="0" indent="-5143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What is the name of the first graph we will learn about in this class?</a:t>
            </a:r>
          </a:p>
          <a:p>
            <a:pPr marL="514350" marR="0" lvl="0" indent="-5143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What are three things that a PPC can show?</a:t>
            </a:r>
          </a:p>
          <a:p>
            <a:pPr marL="514350" marR="0" lvl="0" indent="-5143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What is the opportunity cost from moving from Point C to Point A?</a:t>
            </a:r>
          </a:p>
          <a:p>
            <a:pPr marL="514350" marR="0" lvl="0" indent="-5143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What does a bowed out PPC show?</a:t>
            </a:r>
          </a:p>
          <a:p>
            <a:pPr marL="514350" marR="0" lvl="0" indent="-5143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endParaRPr kumimoji="0" lang="en-US" sz="34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https://www.youtube.com/watch?v=O6XL__2CDPU</a:t>
            </a:r>
          </a:p>
        </p:txBody>
      </p:sp>
    </p:spTree>
    <p:extLst>
      <p:ext uri="{BB962C8B-B14F-4D97-AF65-F5344CB8AC3E}">
        <p14:creationId xmlns:p14="http://schemas.microsoft.com/office/powerpoint/2010/main" val="225973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6115" y="171883"/>
            <a:ext cx="736291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 smtClean="0">
                <a:ln w="0"/>
                <a:solidFill>
                  <a:srgbClr val="052F6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Standard for the day: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1200" cap="none" spc="0" normalizeH="0" baseline="0" noProof="0" dirty="0">
              <a:ln w="0"/>
              <a:solidFill>
                <a:srgbClr val="052F6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4948" y="1464544"/>
            <a:ext cx="115475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Define opportunity cost as the next best alternative given up when individuals, businesses, and governments confront scarcity by making choices.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115" y="3388783"/>
            <a:ext cx="11584641" cy="3147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71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04948" y="122525"/>
            <a:ext cx="1001588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 smtClean="0">
                <a:ln w="0"/>
                <a:solidFill>
                  <a:srgbClr val="052F6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Essential Question for the day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1200" cap="none" spc="0" normalizeH="0" baseline="0" noProof="0" dirty="0">
              <a:ln w="0"/>
              <a:solidFill>
                <a:srgbClr val="052F6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3348" y="1012988"/>
            <a:ext cx="115475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9055" marR="113665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Why must the</a:t>
            </a:r>
            <a:r>
              <a:rPr kumimoji="0" lang="en-US" sz="4000" b="0" i="0" u="none" strike="noStrike" kern="1200" cap="none" spc="-5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opportunity cost of a decision always</a:t>
            </a:r>
            <a:r>
              <a:rPr kumimoji="0" lang="en-US" sz="4000" b="0" i="0" u="none" strike="noStrike" kern="1200" cap="none" spc="-7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 something</a:t>
            </a:r>
            <a:r>
              <a:rPr kumimoji="0" lang="en-US" sz="4000" b="0" i="0" u="none" strike="noStrike" kern="1200" cap="none" spc="-8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desirable?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948" y="2427111"/>
            <a:ext cx="11301630" cy="4165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33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199207"/>
            <a:ext cx="11939451" cy="6515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97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1.bp.blogspot.com/-eeMqiqe2dRw/UKwJ-vp68EI/AAAAAAAAADg/V0Bze-iH1MM/s400/economy-glossary-opportunity-costs-post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140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7224" y="122534"/>
            <a:ext cx="5065810" cy="8002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600" b="0" i="0" u="none" strike="noStrike" kern="1200" cap="none" spc="0" normalizeH="0" baseline="0" noProof="0" dirty="0" smtClean="0">
                <a:ln w="0"/>
                <a:solidFill>
                  <a:srgbClr val="052F6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Warm up – 8.7.17</a:t>
            </a:r>
            <a:endParaRPr kumimoji="0" lang="en-US" sz="4600" b="0" i="0" u="none" strike="noStrike" kern="1200" cap="none" spc="0" normalizeH="0" baseline="0" noProof="0" dirty="0">
              <a:ln w="0"/>
              <a:solidFill>
                <a:srgbClr val="052F6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7535" y="922753"/>
            <a:ext cx="11443062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Please write down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 the statements below. Use the PPC on the next slide to calculate Opportunity Cost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7224" y="1793795"/>
            <a:ext cx="10881360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</a:rPr>
              <a:t>1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</a:rPr>
              <a:t>)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</a:rPr>
              <a:t> From Point A to Point B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smtClean="0">
                <a:solidFill>
                  <a:prstClr val="white"/>
                </a:solidFill>
                <a:latin typeface="Century Gothic" panose="020B0502020202020204"/>
              </a:rPr>
              <a:t>2. From Point C to Point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</a:rPr>
              <a:t> 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aseline="0" dirty="0" smtClean="0">
                <a:solidFill>
                  <a:prstClr val="white"/>
                </a:solidFill>
                <a:latin typeface="Century Gothic" panose="020B0502020202020204"/>
              </a:rPr>
              <a:t>3. From Point D to Point A</a:t>
            </a:r>
            <a:endParaRPr lang="en-US" sz="4400" dirty="0">
              <a:solidFill>
                <a:prstClr val="white"/>
              </a:solidFill>
              <a:latin typeface="Century Gothic" panose="020B050202020202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smtClean="0">
                <a:solidFill>
                  <a:prstClr val="white"/>
                </a:solidFill>
                <a:latin typeface="Century Gothic" panose="020B0502020202020204"/>
              </a:rPr>
              <a:t>4. From Point C to Point B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smtClean="0">
                <a:solidFill>
                  <a:prstClr val="white"/>
                </a:solidFill>
                <a:latin typeface="Century Gothic" panose="020B0502020202020204"/>
              </a:rPr>
              <a:t>Bonus Question: Why is the curve bowed out</a:t>
            </a:r>
            <a:r>
              <a:rPr lang="en-US" sz="3400" dirty="0" smtClean="0">
                <a:solidFill>
                  <a:prstClr val="white"/>
                </a:solidFill>
                <a:latin typeface="Century Gothic" panose="020B0502020202020204"/>
              </a:rPr>
              <a:t>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400" baseline="0" dirty="0" smtClean="0">
              <a:solidFill>
                <a:prstClr val="white"/>
              </a:solidFill>
              <a:latin typeface="Century Gothic" panose="020B0502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844299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204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04948" y="122525"/>
            <a:ext cx="1001588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 smtClean="0">
                <a:ln w="0"/>
                <a:solidFill>
                  <a:srgbClr val="052F6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Essential Question for the day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1200" cap="none" spc="0" normalizeH="0" baseline="0" noProof="0" dirty="0">
              <a:ln w="0"/>
              <a:solidFill>
                <a:srgbClr val="052F6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3348" y="1012988"/>
            <a:ext cx="115475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9055" marR="113665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Why is scarcity the basic question of economics?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578" y="1833562"/>
            <a:ext cx="11006666" cy="468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0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6115" y="171883"/>
            <a:ext cx="736291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 smtClean="0">
                <a:ln w="0"/>
                <a:solidFill>
                  <a:srgbClr val="052F6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Standard for the day: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1200" cap="none" spc="0" normalizeH="0" baseline="0" noProof="0" dirty="0">
              <a:ln w="0"/>
              <a:solidFill>
                <a:srgbClr val="052F6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4948" y="1464544"/>
            <a:ext cx="115475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Define opportunity cost as the next best alternative given up when individuals, businesses, and governments confront scarcity by making choices.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115" y="3388783"/>
            <a:ext cx="11584641" cy="3147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00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621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4 factors of produc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2165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opportunity cos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151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age result for trade off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040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mage result for Budget percentages for US budget, dollar bi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36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08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7224" y="122534"/>
            <a:ext cx="5065810" cy="8002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600" b="0" i="0" u="none" strike="noStrike" kern="1200" cap="none" spc="0" normalizeH="0" baseline="0" noProof="0" dirty="0" smtClean="0">
                <a:ln w="0"/>
                <a:solidFill>
                  <a:srgbClr val="052F6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Warm up – 8.7.17</a:t>
            </a:r>
            <a:endParaRPr kumimoji="0" lang="en-US" sz="4600" b="0" i="0" u="none" strike="noStrike" kern="1200" cap="none" spc="0" normalizeH="0" baseline="0" noProof="0" dirty="0">
              <a:ln w="0"/>
              <a:solidFill>
                <a:srgbClr val="052F6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7535" y="922753"/>
            <a:ext cx="11443062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Please write down the statements below. Use the PPC on the next slide to calculate Opportunity Cost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7224" y="1793795"/>
            <a:ext cx="10881360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1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) From Point A to Point B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2. From Point A to Point 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3. From Point D to Point A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4. From Point C to Point B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Bonus Question: Why is the curve bowed out</a:t>
            </a:r>
            <a:r>
              <a:rPr kumimoji="0" lang="en-US" sz="3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4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166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88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6115" y="171883"/>
            <a:ext cx="736291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 smtClean="0">
                <a:ln w="0"/>
                <a:solidFill>
                  <a:srgbClr val="052F6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Standard for the day: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1200" cap="none" spc="0" normalizeH="0" baseline="0" noProof="0" dirty="0">
              <a:ln w="0"/>
              <a:solidFill>
                <a:srgbClr val="052F6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4948" y="1464544"/>
            <a:ext cx="115475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Define opportunity cost as the next best alternative given up when individuals, businesses, and governments confront scarcity by making choices.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115" y="3388783"/>
            <a:ext cx="11584641" cy="3147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50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3116" y="224135"/>
            <a:ext cx="39260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 smtClean="0">
                <a:ln w="0"/>
                <a:solidFill>
                  <a:srgbClr val="052F6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Scarcity … </a:t>
            </a:r>
            <a:endParaRPr kumimoji="0" lang="en-US" sz="5400" b="0" i="0" u="none" strike="noStrike" kern="1200" cap="none" spc="0" normalizeH="0" baseline="0" noProof="0" dirty="0">
              <a:ln w="0"/>
              <a:solidFill>
                <a:srgbClr val="052F6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0" y="1038578"/>
            <a:ext cx="11706577" cy="5599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699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2" descr="Image result for guns or butter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rade Gothic LT Std Cn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rade Gothic LT Std Cn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rade Gothic LT Std Cn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ade Gothic LT Std Cn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ade Gothic LT Std Cn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ade Gothic LT Std Cn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ade Gothic LT Std Cn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ade Gothic LT Std Cn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ade Gothic LT Std Cn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en-US" altLang="en-US" sz="18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91" name="AutoShape 4" descr="Image result for guns or butter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rade Gothic LT Std Cn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rade Gothic LT Std Cn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rade Gothic LT Std Cn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ade Gothic LT Std Cn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ade Gothic LT Std Cn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ade Gothic LT Std Cn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ade Gothic LT Std Cn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ade Gothic LT Std Cn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ade Gothic LT Std Cn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en-US" altLang="en-US" sz="18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292" name="Picture 6" descr="http://images.rapgenius.com/3dde942d4840225d671288bd91243904.230x150x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914401"/>
            <a:ext cx="7132638" cy="465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928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344488"/>
            <a:ext cx="8229600" cy="5522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Part 1 – Constant Opportunity costs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1726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347663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cap="none" dirty="0" err="1" smtClean="0"/>
              <a:t>Technologia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600201"/>
            <a:ext cx="8458200" cy="4525963"/>
          </a:xfrm>
        </p:spPr>
        <p:txBody>
          <a:bodyPr/>
          <a:lstStyle/>
          <a:p>
            <a:pPr eaLnBrk="1" hangingPunct="1"/>
            <a:r>
              <a:rPr lang="en-US" altLang="en-US" smtClean="0">
                <a:latin typeface="Trade Gothic LT Std Cn"/>
              </a:rPr>
              <a:t>Imagine you are a citizen of Technologia, a country that produces two goods:</a:t>
            </a:r>
          </a:p>
          <a:p>
            <a:pPr lvl="1" eaLnBrk="1" hangingPunct="1"/>
            <a:r>
              <a:rPr lang="en-US" altLang="en-US" smtClean="0">
                <a:latin typeface="Trade Gothic LT Std Cn"/>
              </a:rPr>
              <a:t>Smartphones</a:t>
            </a:r>
          </a:p>
          <a:p>
            <a:pPr lvl="1" eaLnBrk="1" hangingPunct="1"/>
            <a:r>
              <a:rPr lang="en-US" altLang="en-US" smtClean="0">
                <a:latin typeface="Trade Gothic LT Std Cn"/>
              </a:rPr>
              <a:t>Tablet computers</a:t>
            </a:r>
          </a:p>
          <a:p>
            <a:pPr eaLnBrk="1" hangingPunct="1"/>
            <a:r>
              <a:rPr lang="en-US" altLang="en-US" smtClean="0">
                <a:latin typeface="Trade Gothic LT Std Cn"/>
              </a:rPr>
              <a:t>What do these two goods have in common?</a:t>
            </a:r>
          </a:p>
          <a:p>
            <a:pPr lvl="1" eaLnBrk="1" hangingPunct="1"/>
            <a:r>
              <a:rPr lang="en-US" altLang="en-US" smtClean="0">
                <a:latin typeface="Trade Gothic LT Std Cn"/>
              </a:rPr>
              <a:t>Both digital technology</a:t>
            </a:r>
          </a:p>
          <a:p>
            <a:pPr lvl="1" eaLnBrk="1" hangingPunct="1"/>
            <a:r>
              <a:rPr lang="en-US" altLang="en-US" smtClean="0">
                <a:latin typeface="Trade Gothic LT Std Cn"/>
              </a:rPr>
              <a:t>Both wireless</a:t>
            </a:r>
          </a:p>
          <a:p>
            <a:pPr lvl="1" eaLnBrk="1" hangingPunct="1"/>
            <a:r>
              <a:rPr lang="en-US" altLang="en-US" smtClean="0">
                <a:latin typeface="Trade Gothic LT Std Cn"/>
              </a:rPr>
              <a:t>Both have touch screens</a:t>
            </a:r>
          </a:p>
        </p:txBody>
      </p:sp>
    </p:spTree>
    <p:extLst>
      <p:ext uri="{BB962C8B-B14F-4D97-AF65-F5344CB8AC3E}">
        <p14:creationId xmlns:p14="http://schemas.microsoft.com/office/powerpoint/2010/main" val="948076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 bwMode="auto">
          <a:xfrm>
            <a:off x="1981200" y="347663"/>
            <a:ext cx="8229600" cy="114300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cap="none" smtClean="0">
                <a:latin typeface="Trade Gothic LT Std Extended"/>
              </a:rPr>
              <a:t>Coltan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295400"/>
            <a:ext cx="5334000" cy="48768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dirty="0" err="1"/>
              <a:t>Coltan</a:t>
            </a:r>
            <a:r>
              <a:rPr lang="en-US" sz="2400" dirty="0"/>
              <a:t> is a heat-resistant ore that can hold a strong electrical charge and is used in making the capacitors needed to produce touch screens for both smartphones and tablet computers. 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US" sz="1050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400" dirty="0" err="1"/>
              <a:t>Coltan</a:t>
            </a:r>
            <a:r>
              <a:rPr lang="en-US" sz="2400" dirty="0"/>
              <a:t> is rare. Almost all the deposits are found in African countries such as the Democratic Republic of Congo. 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n-US" sz="1600" dirty="0"/>
              <a:t>Source: University of Waterloo Earth Sciences Museum (http://www.uwaterloo.ca/earth-sciences-museum)</a:t>
            </a:r>
          </a:p>
        </p:txBody>
      </p:sp>
      <p:pic>
        <p:nvPicPr>
          <p:cNvPr id="15364" name="Picture 3" descr="\\10.18.1.48\cvoprod\CEE\Books_Markpdf\ECONOMICS-131302\PowerPoints\ARt\HSE_Lesson01_Slide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1" y="2133600"/>
            <a:ext cx="3236913" cy="325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5514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347663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err="1" smtClean="0"/>
              <a:t>Coltan</a:t>
            </a:r>
            <a:r>
              <a:rPr lang="en-US" dirty="0" smtClean="0"/>
              <a:t>: Blessing or Curse?</a:t>
            </a:r>
            <a:endParaRPr lang="en-US" dirty="0"/>
          </a:p>
        </p:txBody>
      </p:sp>
      <p:pic>
        <p:nvPicPr>
          <p:cNvPr id="16387" name="Picture 2" descr="http://ongcarmel.net/uploads/noticias/5354acb31abeaEXPLOITATIONDUCOLTANI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1" y="1143001"/>
            <a:ext cx="6513513" cy="353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TextBox 4"/>
          <p:cNvSpPr txBox="1">
            <a:spLocks noChangeArrowheads="1"/>
          </p:cNvSpPr>
          <p:nvPr/>
        </p:nvSpPr>
        <p:spPr bwMode="auto">
          <a:xfrm>
            <a:off x="2133600" y="4800601"/>
            <a:ext cx="7772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rade Gothic LT Std Cn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rade Gothic LT Std Cn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rade Gothic LT Std Cn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ade Gothic LT Std Cn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ade Gothic LT Std Cn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ade Gothic LT Std Cn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ade Gothic LT Std Cn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ade Gothic LT Std Cn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ade Gothic LT Std Cn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8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https://www.globalpolicy.org/the-dark-side-of-natural-resources-st/water-in-conflict/40150.html</a:t>
            </a:r>
            <a:endParaRPr lang="en-US" altLang="en-US" sz="18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942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347663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cap="none" dirty="0" err="1" smtClean="0"/>
              <a:t>Technologia’s</a:t>
            </a:r>
            <a:r>
              <a:rPr lang="en-US" dirty="0" smtClean="0"/>
              <a:t> PPF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Simulation of </a:t>
            </a:r>
            <a:r>
              <a:rPr lang="en-US" dirty="0" err="1" smtClean="0"/>
              <a:t>smartphone</a:t>
            </a:r>
            <a:r>
              <a:rPr lang="en-US" dirty="0" smtClean="0"/>
              <a:t>/tablet production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Five students per team; each person can handle only one card at a time.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n-US" dirty="0" smtClean="0"/>
              <a:t>Pull card from “</a:t>
            </a:r>
            <a:r>
              <a:rPr lang="en-US" dirty="0" err="1" smtClean="0"/>
              <a:t>coltan</a:t>
            </a:r>
            <a:r>
              <a:rPr lang="en-US" dirty="0" smtClean="0"/>
              <a:t>” box.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n-US" dirty="0" smtClean="0"/>
              <a:t>Turn card to appropriate side.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n-US" dirty="0" smtClean="0"/>
              <a:t>Pass to next person.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n-US" dirty="0" smtClean="0"/>
              <a:t>Place in box with appropriate label.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n-US" dirty="0" smtClean="0"/>
              <a:t>Repeat until </a:t>
            </a:r>
            <a:r>
              <a:rPr lang="en-US" dirty="0" err="1" smtClean="0"/>
              <a:t>coltan</a:t>
            </a:r>
            <a:r>
              <a:rPr lang="en-US" dirty="0" smtClean="0"/>
              <a:t> runs out.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6117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347663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cap="none" dirty="0" err="1" smtClean="0"/>
              <a:t>Technologia’s</a:t>
            </a:r>
            <a:r>
              <a:rPr lang="en-US" dirty="0" smtClean="0"/>
              <a:t> PPF </a:t>
            </a:r>
            <a:r>
              <a:rPr lang="en-US" cap="none" dirty="0" smtClean="0"/>
              <a:t>Simulation</a:t>
            </a:r>
            <a:endParaRPr lang="en-US" cap="none" dirty="0"/>
          </a:p>
        </p:txBody>
      </p:sp>
      <p:grpSp>
        <p:nvGrpSpPr>
          <p:cNvPr id="18435" name="Group 44"/>
          <p:cNvGrpSpPr>
            <a:grpSpLocks/>
          </p:cNvGrpSpPr>
          <p:nvPr/>
        </p:nvGrpSpPr>
        <p:grpSpPr bwMode="auto">
          <a:xfrm>
            <a:off x="3276600" y="1370013"/>
            <a:ext cx="5562600" cy="4832350"/>
            <a:chOff x="1752600" y="1369762"/>
            <a:chExt cx="5562600" cy="4832918"/>
          </a:xfrm>
        </p:grpSpPr>
        <p:grpSp>
          <p:nvGrpSpPr>
            <p:cNvPr id="18436" name="Group 34"/>
            <p:cNvGrpSpPr>
              <a:grpSpLocks/>
            </p:cNvGrpSpPr>
            <p:nvPr/>
          </p:nvGrpSpPr>
          <p:grpSpPr bwMode="auto">
            <a:xfrm>
              <a:off x="2521860" y="5105400"/>
              <a:ext cx="1516740" cy="1097280"/>
              <a:chOff x="2521860" y="5105400"/>
              <a:chExt cx="1516740" cy="1097280"/>
            </a:xfrm>
          </p:grpSpPr>
          <p:pic>
            <p:nvPicPr>
              <p:cNvPr id="18454" name="Picture 5" descr="\\10.18.1.48\cvoprod\CEE\Books_Markpdf\ECONOMICS-131302\PowerPoints\ARt\Lesson-01-Box.tif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21860" y="5105400"/>
                <a:ext cx="1516740" cy="10972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55" name="Picture 7" descr="\\10.18.1.48\cvoprod\CEE\Books_Markpdf\ECONOMICS-131302\PowerPoints\ARt\HSE-Lesson-01-Tablet.jp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48000" y="5549547"/>
                <a:ext cx="404813" cy="523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37" name="Group 37"/>
            <p:cNvGrpSpPr>
              <a:grpSpLocks/>
            </p:cNvGrpSpPr>
            <p:nvPr/>
          </p:nvGrpSpPr>
          <p:grpSpPr bwMode="auto">
            <a:xfrm>
              <a:off x="3860409" y="1369762"/>
              <a:ext cx="1516740" cy="1097280"/>
              <a:chOff x="3817260" y="1524000"/>
              <a:chExt cx="1516740" cy="1097280"/>
            </a:xfrm>
          </p:grpSpPr>
          <p:pic>
            <p:nvPicPr>
              <p:cNvPr id="18452" name="Picture 5" descr="\\10.18.1.48\cvoprod\CEE\Books_Markpdf\ECONOMICS-131302\PowerPoints\ARt\Lesson-01-Box.tif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17260" y="1524000"/>
                <a:ext cx="1516740" cy="10972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53" name="Picture 10" descr="\\10.18.1.48\cvoprod\CEE\Books_Markpdf\ECONOMICS-131302\PowerPoints\ARt\HSE_Lesson01_Slide2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19600" y="1969911"/>
                <a:ext cx="523875" cy="5429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38" name="Group 42"/>
            <p:cNvGrpSpPr>
              <a:grpSpLocks/>
            </p:cNvGrpSpPr>
            <p:nvPr/>
          </p:nvGrpSpPr>
          <p:grpSpPr bwMode="auto">
            <a:xfrm>
              <a:off x="1752600" y="1676400"/>
              <a:ext cx="5562600" cy="3657600"/>
              <a:chOff x="1752600" y="1676400"/>
              <a:chExt cx="5562600" cy="3657600"/>
            </a:xfrm>
          </p:grpSpPr>
          <p:pic>
            <p:nvPicPr>
              <p:cNvPr id="18442" name="Picture 2" descr="\\10.18.1.48\cvoprod\CEE\Books_Markpdf\ECONOMICS-131302\PowerPoints\ARt\Generic-Stck-Figure.tif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52800" y="1752600"/>
                <a:ext cx="416006" cy="914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43" name="Picture 2" descr="\\10.18.1.48\cvoprod\CEE\Books_Markpdf\ECONOMICS-131302\PowerPoints\ARt\Generic-Stck-Figure.tif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67000" y="2209800"/>
                <a:ext cx="416006" cy="914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44" name="Picture 2" descr="\\10.18.1.48\cvoprod\CEE\Books_Markpdf\ECONOMICS-131302\PowerPoints\ARt\Generic-Stck-Figure.tif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57400" y="2743200"/>
                <a:ext cx="416006" cy="914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45" name="Picture 2" descr="\\10.18.1.48\cvoprod\CEE\Books_Markpdf\ECONOMICS-131302\PowerPoints\ARt\Generic-Stck-Figure.tif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52600" y="3581400"/>
                <a:ext cx="416006" cy="914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46" name="Picture 2" descr="\\10.18.1.48\cvoprod\CEE\Books_Markpdf\ECONOMICS-131302\PowerPoints\ARt\Generic-Stck-Figure.tif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33600" y="4419600"/>
                <a:ext cx="416006" cy="914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47" name="Picture 2" descr="\\10.18.1.48\cvoprod\CEE\Books_Markpdf\ECONOMICS-131302\PowerPoints\ARt\Generic-Stck-Figure.tif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18194" y="4419600"/>
                <a:ext cx="416006" cy="914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48" name="Picture 2" descr="\\10.18.1.48\cvoprod\CEE\Books_Markpdf\ECONOMICS-131302\PowerPoints\ARt\Generic-Stck-Figure.tif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99194" y="3581400"/>
                <a:ext cx="416006" cy="914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49" name="Picture 2" descr="\\10.18.1.48\cvoprod\CEE\Books_Markpdf\ECONOMICS-131302\PowerPoints\ARt\Generic-Stck-Figure.tif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05600" y="2590800"/>
                <a:ext cx="416006" cy="914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50" name="Picture 2" descr="\\10.18.1.48\cvoprod\CEE\Books_Markpdf\ECONOMICS-131302\PowerPoints\ARt\Generic-Stck-Figure.tif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96000" y="2133600"/>
                <a:ext cx="416006" cy="914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51" name="Picture 2" descr="\\10.18.1.48\cvoprod\CEE\Books_Markpdf\ECONOMICS-131302\PowerPoints\ARt\Generic-Stck-Figure.tif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34000" y="1676400"/>
                <a:ext cx="416006" cy="914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39" name="Group 31"/>
            <p:cNvGrpSpPr>
              <a:grpSpLocks/>
            </p:cNvGrpSpPr>
            <p:nvPr/>
          </p:nvGrpSpPr>
          <p:grpSpPr bwMode="auto">
            <a:xfrm>
              <a:off x="5112660" y="5105400"/>
              <a:ext cx="1516740" cy="1097280"/>
              <a:chOff x="5112660" y="5105400"/>
              <a:chExt cx="1516740" cy="1097280"/>
            </a:xfrm>
          </p:grpSpPr>
          <p:pic>
            <p:nvPicPr>
              <p:cNvPr id="18440" name="Picture 5" descr="\\10.18.1.48\cvoprod\CEE\Books_Markpdf\ECONOMICS-131302\PowerPoints\ARt\Lesson-01-Box.tif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12660" y="5105400"/>
                <a:ext cx="1516740" cy="10972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41" name="Picture 6" descr="\\10.18.1.48\cvoprod\CEE\Books_Markpdf\ECONOMICS-131302\PowerPoints\ARt\HSE-Lesson-01-smartphone.jpg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91200" y="5562600"/>
                <a:ext cx="244917" cy="463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2696781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347663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cap="none" dirty="0" err="1" smtClean="0"/>
              <a:t>Technologia’s</a:t>
            </a:r>
            <a:r>
              <a:rPr lang="en-US" dirty="0" smtClean="0"/>
              <a:t> PPF </a:t>
            </a:r>
            <a:r>
              <a:rPr lang="en-US" cap="none" dirty="0" smtClean="0"/>
              <a:t>Simulation</a:t>
            </a:r>
            <a:endParaRPr lang="en-US" dirty="0"/>
          </a:p>
        </p:txBody>
      </p:sp>
      <p:sp>
        <p:nvSpPr>
          <p:cNvPr id="19459" name="TextBox 2"/>
          <p:cNvSpPr txBox="1">
            <a:spLocks noChangeArrowheads="1"/>
          </p:cNvSpPr>
          <p:nvPr/>
        </p:nvSpPr>
        <p:spPr bwMode="auto">
          <a:xfrm>
            <a:off x="2209800" y="1565276"/>
            <a:ext cx="18288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rade Gothic LT Std Cn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rade Gothic LT Std Cn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rade Gothic LT Std Cn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ade Gothic LT Std Cn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ade Gothic LT Std Cn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ade Gothic LT Std Cn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ade Gothic LT Std Cn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ade Gothic LT Std Cn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ade Gothic LT Std Cn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800">
                <a:solidFill>
                  <a:prstClr val="black"/>
                </a:solidFill>
                <a:cs typeface="Arial" panose="020B0604020202020204" pitchFamily="34" charset="0"/>
              </a:rPr>
              <a:t>First person pulls a card and turns it to “Tablet”</a:t>
            </a:r>
          </a:p>
        </p:txBody>
      </p:sp>
      <p:grpSp>
        <p:nvGrpSpPr>
          <p:cNvPr id="19460" name="Group 65"/>
          <p:cNvGrpSpPr>
            <a:grpSpLocks/>
          </p:cNvGrpSpPr>
          <p:nvPr/>
        </p:nvGrpSpPr>
        <p:grpSpPr bwMode="auto">
          <a:xfrm>
            <a:off x="4046538" y="1370013"/>
            <a:ext cx="4792662" cy="4832350"/>
            <a:chOff x="2521860" y="1369762"/>
            <a:chExt cx="4793340" cy="4832918"/>
          </a:xfrm>
        </p:grpSpPr>
        <p:grpSp>
          <p:nvGrpSpPr>
            <p:cNvPr id="19461" name="Group 49"/>
            <p:cNvGrpSpPr>
              <a:grpSpLocks/>
            </p:cNvGrpSpPr>
            <p:nvPr/>
          </p:nvGrpSpPr>
          <p:grpSpPr bwMode="auto">
            <a:xfrm>
              <a:off x="5112660" y="5105400"/>
              <a:ext cx="1516740" cy="1097280"/>
              <a:chOff x="5112660" y="5105400"/>
              <a:chExt cx="1516740" cy="1097280"/>
            </a:xfrm>
          </p:grpSpPr>
          <p:pic>
            <p:nvPicPr>
              <p:cNvPr id="19476" name="Picture 5" descr="\\10.18.1.48\cvoprod\CEE\Books_Markpdf\ECONOMICS-131302\PowerPoints\ARt\Lesson-01-Box.tif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12660" y="5105400"/>
                <a:ext cx="1516740" cy="10972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477" name="Picture 6" descr="\\10.18.1.48\cvoprod\CEE\Books_Markpdf\ECONOMICS-131302\PowerPoints\ARt\HSE-Lesson-01-smartphone.jp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91200" y="5562600"/>
                <a:ext cx="244917" cy="463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9462" name="Group 52"/>
            <p:cNvGrpSpPr>
              <a:grpSpLocks/>
            </p:cNvGrpSpPr>
            <p:nvPr/>
          </p:nvGrpSpPr>
          <p:grpSpPr bwMode="auto">
            <a:xfrm>
              <a:off x="2521860" y="5105400"/>
              <a:ext cx="1516740" cy="1097280"/>
              <a:chOff x="2521860" y="5105400"/>
              <a:chExt cx="1516740" cy="1097280"/>
            </a:xfrm>
          </p:grpSpPr>
          <p:pic>
            <p:nvPicPr>
              <p:cNvPr id="19474" name="Picture 5" descr="\\10.18.1.48\cvoprod\CEE\Books_Markpdf\ECONOMICS-131302\PowerPoints\ARt\Lesson-01-Box.tif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21860" y="5105400"/>
                <a:ext cx="1516740" cy="10972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475" name="Picture 7" descr="\\10.18.1.48\cvoprod\CEE\Books_Markpdf\ECONOMICS-131302\PowerPoints\ARt\HSE-Lesson-01-Tablet.jp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48000" y="5549547"/>
                <a:ext cx="404813" cy="523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9463" name="Group 56"/>
            <p:cNvGrpSpPr>
              <a:grpSpLocks/>
            </p:cNvGrpSpPr>
            <p:nvPr/>
          </p:nvGrpSpPr>
          <p:grpSpPr bwMode="auto">
            <a:xfrm>
              <a:off x="3860409" y="1369762"/>
              <a:ext cx="1516740" cy="1097280"/>
              <a:chOff x="3817260" y="1524000"/>
              <a:chExt cx="1516740" cy="1097280"/>
            </a:xfrm>
          </p:grpSpPr>
          <p:pic>
            <p:nvPicPr>
              <p:cNvPr id="19472" name="Picture 5" descr="\\10.18.1.48\cvoprod\CEE\Books_Markpdf\ECONOMICS-131302\PowerPoints\ARt\Lesson-01-Box.tif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17260" y="1524000"/>
                <a:ext cx="1516740" cy="10972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473" name="Picture 10" descr="\\10.18.1.48\cvoprod\CEE\Books_Markpdf\ECONOMICS-131302\PowerPoints\ARt\HSE_Lesson01_Slide2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19600" y="1969911"/>
                <a:ext cx="523875" cy="5429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9464" name="Group 64"/>
            <p:cNvGrpSpPr>
              <a:grpSpLocks/>
            </p:cNvGrpSpPr>
            <p:nvPr/>
          </p:nvGrpSpPr>
          <p:grpSpPr bwMode="auto">
            <a:xfrm>
              <a:off x="2667000" y="1676400"/>
              <a:ext cx="4648200" cy="3657600"/>
              <a:chOff x="2667000" y="1676400"/>
              <a:chExt cx="4648200" cy="3657600"/>
            </a:xfrm>
          </p:grpSpPr>
          <p:pic>
            <p:nvPicPr>
              <p:cNvPr id="19466" name="Picture 2" descr="\\10.18.1.48\cvoprod\CEE\Books_Markpdf\ECONOMICS-131302\PowerPoints\ARt\Generic-Stck-Figure.tif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67000" y="2209800"/>
                <a:ext cx="416006" cy="914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467" name="Picture 2" descr="\\10.18.1.48\cvoprod\CEE\Books_Markpdf\ECONOMICS-131302\PowerPoints\ARt\Generic-Stck-Figure.tif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18194" y="4419600"/>
                <a:ext cx="416006" cy="914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468" name="Picture 2" descr="\\10.18.1.48\cvoprod\CEE\Books_Markpdf\ECONOMICS-131302\PowerPoints\ARt\Generic-Stck-Figure.tif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99194" y="3581400"/>
                <a:ext cx="416006" cy="914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469" name="Picture 2" descr="\\10.18.1.48\cvoprod\CEE\Books_Markpdf\ECONOMICS-131302\PowerPoints\ARt\Generic-Stck-Figure.tif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05600" y="2590800"/>
                <a:ext cx="416006" cy="914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470" name="Picture 2" descr="\\10.18.1.48\cvoprod\CEE\Books_Markpdf\ECONOMICS-131302\PowerPoints\ARt\Generic-Stck-Figure.tif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96000" y="2133600"/>
                <a:ext cx="416006" cy="914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471" name="Picture 2" descr="\\10.18.1.48\cvoprod\CEE\Books_Markpdf\ECONOMICS-131302\PowerPoints\ARt\Generic-Stck-Figure.tif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34000" y="1676400"/>
                <a:ext cx="416006" cy="914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9465" name="Picture 3" descr="\\10.18.1.48\cvoprod\CEE\Input\ECONOMICS-131302\Graphics\Rendered art -design team\Lesson_1-2\Jpg\Lesson-01-Tablet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505" t="2167" r="23106" b="2345"/>
            <a:stretch>
              <a:fillRect/>
            </a:stretch>
          </p:blipFill>
          <p:spPr bwMode="auto">
            <a:xfrm>
              <a:off x="3359504" y="1905000"/>
              <a:ext cx="602896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84253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347663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cap="none" dirty="0" err="1" smtClean="0"/>
              <a:t>Technologia’s</a:t>
            </a:r>
            <a:r>
              <a:rPr lang="en-US" dirty="0" smtClean="0"/>
              <a:t> PPF </a:t>
            </a:r>
            <a:r>
              <a:rPr lang="en-US" cap="none" dirty="0" smtClean="0"/>
              <a:t>Simulation</a:t>
            </a:r>
            <a:endParaRPr lang="en-US" dirty="0"/>
          </a:p>
        </p:txBody>
      </p:sp>
      <p:sp>
        <p:nvSpPr>
          <p:cNvPr id="20483" name="TextBox 2"/>
          <p:cNvSpPr txBox="1">
            <a:spLocks noChangeArrowheads="1"/>
          </p:cNvSpPr>
          <p:nvPr/>
        </p:nvSpPr>
        <p:spPr bwMode="auto">
          <a:xfrm>
            <a:off x="2286000" y="1905000"/>
            <a:ext cx="15303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rade Gothic LT Std Cn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rade Gothic LT Std Cn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rade Gothic LT Std Cn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ade Gothic LT Std Cn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ade Gothic LT Std Cn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ade Gothic LT Std Cn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ade Gothic LT Std Cn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ade Gothic LT Std Cn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ade Gothic LT Std Cn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800">
                <a:solidFill>
                  <a:prstClr val="black"/>
                </a:solidFill>
                <a:cs typeface="Arial" panose="020B0604020202020204" pitchFamily="34" charset="0"/>
              </a:rPr>
              <a:t>Passes the card down the line …</a:t>
            </a:r>
          </a:p>
        </p:txBody>
      </p:sp>
      <p:grpSp>
        <p:nvGrpSpPr>
          <p:cNvPr id="20484" name="Group 55"/>
          <p:cNvGrpSpPr>
            <a:grpSpLocks/>
          </p:cNvGrpSpPr>
          <p:nvPr/>
        </p:nvGrpSpPr>
        <p:grpSpPr bwMode="auto">
          <a:xfrm>
            <a:off x="3276600" y="1370013"/>
            <a:ext cx="5562600" cy="4832350"/>
            <a:chOff x="1752600" y="1369762"/>
            <a:chExt cx="5562600" cy="4832918"/>
          </a:xfrm>
        </p:grpSpPr>
        <p:cxnSp>
          <p:nvCxnSpPr>
            <p:cNvPr id="6" name="Straight Arrow Connector 5"/>
            <p:cNvCxnSpPr/>
            <p:nvPr/>
          </p:nvCxnSpPr>
          <p:spPr>
            <a:xfrm flipH="1">
              <a:off x="2528888" y="2800267"/>
              <a:ext cx="1052512" cy="1209817"/>
            </a:xfrm>
            <a:prstGeom prst="straightConnector1">
              <a:avLst/>
            </a:prstGeom>
            <a:ln w="635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486" name="Group 31"/>
            <p:cNvGrpSpPr>
              <a:grpSpLocks/>
            </p:cNvGrpSpPr>
            <p:nvPr/>
          </p:nvGrpSpPr>
          <p:grpSpPr bwMode="auto">
            <a:xfrm>
              <a:off x="2521860" y="5105400"/>
              <a:ext cx="1516740" cy="1097280"/>
              <a:chOff x="2521860" y="5105400"/>
              <a:chExt cx="1516740" cy="1097280"/>
            </a:xfrm>
          </p:grpSpPr>
          <p:pic>
            <p:nvPicPr>
              <p:cNvPr id="20504" name="Picture 5" descr="\\10.18.1.48\cvoprod\CEE\Books_Markpdf\ECONOMICS-131302\PowerPoints\ARt\Lesson-01-Box.tif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21860" y="5105400"/>
                <a:ext cx="1516740" cy="10972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05" name="Picture 7" descr="\\10.18.1.48\cvoprod\CEE\Books_Markpdf\ECONOMICS-131302\PowerPoints\ARt\HSE-Lesson-01-Tablet.jp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48000" y="5549547"/>
                <a:ext cx="404813" cy="523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0487" name="Group 52"/>
            <p:cNvGrpSpPr>
              <a:grpSpLocks/>
            </p:cNvGrpSpPr>
            <p:nvPr/>
          </p:nvGrpSpPr>
          <p:grpSpPr bwMode="auto">
            <a:xfrm>
              <a:off x="3860409" y="1369762"/>
              <a:ext cx="1516740" cy="1097280"/>
              <a:chOff x="3817260" y="1524000"/>
              <a:chExt cx="1516740" cy="1097280"/>
            </a:xfrm>
          </p:grpSpPr>
          <p:pic>
            <p:nvPicPr>
              <p:cNvPr id="20502" name="Picture 5" descr="\\10.18.1.48\cvoprod\CEE\Books_Markpdf\ECONOMICS-131302\PowerPoints\ARt\Lesson-01-Box.tif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17260" y="1524000"/>
                <a:ext cx="1516740" cy="10972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03" name="Picture 10" descr="\\10.18.1.48\cvoprod\CEE\Books_Markpdf\ECONOMICS-131302\PowerPoints\ARt\HSE_Lesson01_Slide2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19600" y="1969911"/>
                <a:ext cx="523875" cy="5429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0488" name="Group 44"/>
            <p:cNvGrpSpPr>
              <a:grpSpLocks/>
            </p:cNvGrpSpPr>
            <p:nvPr/>
          </p:nvGrpSpPr>
          <p:grpSpPr bwMode="auto">
            <a:xfrm>
              <a:off x="1752600" y="1676400"/>
              <a:ext cx="5562600" cy="3657600"/>
              <a:chOff x="1752600" y="1676400"/>
              <a:chExt cx="5562600" cy="3657600"/>
            </a:xfrm>
          </p:grpSpPr>
          <p:pic>
            <p:nvPicPr>
              <p:cNvPr id="20492" name="Picture 2" descr="\\10.18.1.48\cvoprod\CEE\Books_Markpdf\ECONOMICS-131302\PowerPoints\ARt\Generic-Stck-Figure.tif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05200" y="1676400"/>
                <a:ext cx="416006" cy="914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493" name="Picture 2" descr="\\10.18.1.48\cvoprod\CEE\Books_Markpdf\ECONOMICS-131302\PowerPoints\ARt\Generic-Stck-Figure.tif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67000" y="2209800"/>
                <a:ext cx="416006" cy="914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494" name="Picture 2" descr="\\10.18.1.48\cvoprod\CEE\Books_Markpdf\ECONOMICS-131302\PowerPoints\ARt\Generic-Stck-Figure.tif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57400" y="2743200"/>
                <a:ext cx="416006" cy="914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495" name="Picture 2" descr="\\10.18.1.48\cvoprod\CEE\Books_Markpdf\ECONOMICS-131302\PowerPoints\ARt\Generic-Stck-Figure.tif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52600" y="3581400"/>
                <a:ext cx="416006" cy="914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496" name="Picture 2" descr="\\10.18.1.48\cvoprod\CEE\Books_Markpdf\ECONOMICS-131302\PowerPoints\ARt\Generic-Stck-Figure.tif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33600" y="4419600"/>
                <a:ext cx="416006" cy="914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497" name="Picture 2" descr="\\10.18.1.48\cvoprod\CEE\Books_Markpdf\ECONOMICS-131302\PowerPoints\ARt\Generic-Stck-Figure.tif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18194" y="4419600"/>
                <a:ext cx="416006" cy="914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498" name="Picture 2" descr="\\10.18.1.48\cvoprod\CEE\Books_Markpdf\ECONOMICS-131302\PowerPoints\ARt\Generic-Stck-Figure.tif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99194" y="3581400"/>
                <a:ext cx="416006" cy="914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499" name="Picture 2" descr="\\10.18.1.48\cvoprod\CEE\Books_Markpdf\ECONOMICS-131302\PowerPoints\ARt\Generic-Stck-Figure.tif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05600" y="2590800"/>
                <a:ext cx="416006" cy="914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00" name="Picture 2" descr="\\10.18.1.48\cvoprod\CEE\Books_Markpdf\ECONOMICS-131302\PowerPoints\ARt\Generic-Stck-Figure.tif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96000" y="2133600"/>
                <a:ext cx="416006" cy="914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01" name="Picture 2" descr="\\10.18.1.48\cvoprod\CEE\Books_Markpdf\ECONOMICS-131302\PowerPoints\ARt\Generic-Stck-Figure.tif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34000" y="1676400"/>
                <a:ext cx="416006" cy="914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0489" name="Group 25"/>
            <p:cNvGrpSpPr>
              <a:grpSpLocks/>
            </p:cNvGrpSpPr>
            <p:nvPr/>
          </p:nvGrpSpPr>
          <p:grpSpPr bwMode="auto">
            <a:xfrm>
              <a:off x="5112660" y="5105400"/>
              <a:ext cx="1516740" cy="1097280"/>
              <a:chOff x="5112660" y="5105400"/>
              <a:chExt cx="1516740" cy="1097280"/>
            </a:xfrm>
          </p:grpSpPr>
          <p:pic>
            <p:nvPicPr>
              <p:cNvPr id="20490" name="Picture 5" descr="\\10.18.1.48\cvoprod\CEE\Books_Markpdf\ECONOMICS-131302\PowerPoints\ARt\Lesson-01-Box.tif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12660" y="5105400"/>
                <a:ext cx="1516740" cy="10972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491" name="Picture 6" descr="\\10.18.1.48\cvoprod\CEE\Books_Markpdf\ECONOMICS-131302\PowerPoints\ARt\HSE-Lesson-01-smartphone.jpg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91200" y="5562600"/>
                <a:ext cx="244917" cy="463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852068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990600"/>
            <a:ext cx="7848600" cy="685800"/>
          </a:xfrm>
        </p:spPr>
        <p:txBody>
          <a:bodyPr>
            <a:no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1800" dirty="0"/>
              <a:t>Table 1.1: S</a:t>
            </a:r>
            <a:r>
              <a:rPr lang="en-US" sz="1800" cap="none" dirty="0"/>
              <a:t>martphone and Tablet Computer Production Possibilities</a:t>
            </a:r>
            <a:endParaRPr lang="en-US" sz="18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</p:nvPr>
        </p:nvGraphicFramePr>
        <p:xfrm>
          <a:off x="2438400" y="2057401"/>
          <a:ext cx="7315201" cy="36734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761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07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316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0116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effectLst/>
                          <a:latin typeface="Trade Gothic LT Std Cn" pitchFamily="34" charset="0"/>
                        </a:rPr>
                        <a:t>Round (point)</a:t>
                      </a:r>
                      <a:endParaRPr lang="en-US" sz="2000" dirty="0">
                        <a:effectLst/>
                        <a:latin typeface="Trade Gothic LT Std Cn" pitchFamily="34" charset="0"/>
                        <a:ea typeface="Calibri"/>
                        <a:cs typeface="Times New Roman"/>
                      </a:endParaRPr>
                    </a:p>
                  </a:txBody>
                  <a:tcPr marL="47327" marR="47327" marT="0" marB="0">
                    <a:solidFill>
                      <a:srgbClr val="E4701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 smtClean="0">
                          <a:effectLst/>
                          <a:latin typeface="Trade Gothic LT Std Cn" pitchFamily="34" charset="0"/>
                        </a:rPr>
                        <a:t>Number</a:t>
                      </a:r>
                      <a:r>
                        <a:rPr lang="en-US" sz="2000" baseline="0" dirty="0" smtClean="0">
                          <a:effectLst/>
                          <a:latin typeface="Trade Gothic LT Std Cn" pitchFamily="34" charset="0"/>
                        </a:rPr>
                        <a:t> of</a:t>
                      </a:r>
                      <a:r>
                        <a:rPr lang="en-US" sz="2000" dirty="0" smtClean="0">
                          <a:effectLst/>
                          <a:latin typeface="Trade Gothic LT Std Cn" pitchFamily="34" charset="0"/>
                        </a:rPr>
                        <a:t> </a:t>
                      </a:r>
                      <a:r>
                        <a:rPr lang="en-US" sz="2000" dirty="0">
                          <a:effectLst/>
                          <a:latin typeface="Trade Gothic LT Std Cn" pitchFamily="34" charset="0"/>
                        </a:rPr>
                        <a:t>smartphones</a:t>
                      </a:r>
                      <a:endParaRPr lang="en-US" sz="2000" dirty="0">
                        <a:effectLst/>
                        <a:latin typeface="Trade Gothic LT Std Cn" pitchFamily="34" charset="0"/>
                        <a:ea typeface="Calibri"/>
                        <a:cs typeface="Times New Roman"/>
                      </a:endParaRPr>
                    </a:p>
                  </a:txBody>
                  <a:tcPr marL="47327" marR="47327" marT="0" marB="0">
                    <a:solidFill>
                      <a:srgbClr val="E4701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 smtClean="0">
                          <a:effectLst/>
                          <a:latin typeface="Trade Gothic LT Std Cn" pitchFamily="34" charset="0"/>
                        </a:rPr>
                        <a:t>Number</a:t>
                      </a:r>
                      <a:r>
                        <a:rPr lang="en-US" sz="2000" baseline="0" dirty="0" smtClean="0">
                          <a:effectLst/>
                          <a:latin typeface="Trade Gothic LT Std Cn" pitchFamily="34" charset="0"/>
                        </a:rPr>
                        <a:t> of</a:t>
                      </a:r>
                      <a:r>
                        <a:rPr lang="en-US" sz="2000" dirty="0" smtClean="0">
                          <a:effectLst/>
                          <a:latin typeface="Trade Gothic LT Std Cn" pitchFamily="34" charset="0"/>
                        </a:rPr>
                        <a:t> tablet computers</a:t>
                      </a:r>
                      <a:endParaRPr lang="en-US" sz="2000" dirty="0">
                        <a:effectLst/>
                        <a:latin typeface="Trade Gothic LT Std Cn" pitchFamily="34" charset="0"/>
                        <a:ea typeface="Calibri"/>
                        <a:cs typeface="Times New Roman"/>
                      </a:endParaRPr>
                    </a:p>
                  </a:txBody>
                  <a:tcPr marL="47327" marR="47327" marT="0" marB="0">
                    <a:solidFill>
                      <a:srgbClr val="E4701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5386"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2000" b="0" dirty="0">
                          <a:solidFill>
                            <a:sysClr val="windowText" lastClr="000000"/>
                          </a:solidFill>
                          <a:effectLst/>
                          <a:latin typeface="Trade Gothic LT Std Cn" pitchFamily="34" charset="0"/>
                        </a:rPr>
                        <a:t>1 (A)</a:t>
                      </a:r>
                      <a:endParaRPr lang="en-US" sz="2000" b="0" dirty="0">
                        <a:solidFill>
                          <a:sysClr val="windowText" lastClr="000000"/>
                        </a:solidFill>
                        <a:effectLst/>
                        <a:latin typeface="Trade Gothic LT Std Cn" pitchFamily="34" charset="0"/>
                        <a:ea typeface="Calibri"/>
                        <a:cs typeface="Times New Roman"/>
                      </a:endParaRPr>
                    </a:p>
                  </a:txBody>
                  <a:tcPr marL="47327" marR="47327" marT="0" marB="0" anchor="ctr">
                    <a:solidFill>
                      <a:srgbClr val="E4701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effectLst/>
                          <a:latin typeface="Trade Gothic LT Std Cn" pitchFamily="34" charset="0"/>
                        </a:rPr>
                        <a:t> </a:t>
                      </a:r>
                      <a:endParaRPr lang="en-US" sz="2000" dirty="0">
                        <a:effectLst/>
                        <a:latin typeface="Trade Gothic LT Std Cn" pitchFamily="34" charset="0"/>
                        <a:ea typeface="Calibri"/>
                        <a:cs typeface="Times New Roman"/>
                      </a:endParaRPr>
                    </a:p>
                  </a:txBody>
                  <a:tcPr marL="47327" marR="47327" marT="0" marB="0" anchor="ctr">
                    <a:solidFill>
                      <a:srgbClr val="E4701E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effectLst/>
                          <a:latin typeface="Trade Gothic LT Std Cn" pitchFamily="34" charset="0"/>
                        </a:rPr>
                        <a:t> </a:t>
                      </a:r>
                      <a:endParaRPr lang="en-US" sz="2000" dirty="0">
                        <a:effectLst/>
                        <a:latin typeface="Trade Gothic LT Std Cn" pitchFamily="34" charset="0"/>
                        <a:ea typeface="Calibri"/>
                        <a:cs typeface="Times New Roman"/>
                      </a:endParaRPr>
                    </a:p>
                  </a:txBody>
                  <a:tcPr marL="47327" marR="47327" marT="0" marB="0" anchor="ctr">
                    <a:solidFill>
                      <a:srgbClr val="E4701E">
                        <a:alpha val="7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86">
                <a:tc>
                  <a:txBody>
                    <a:bodyPr/>
                    <a:lstStyle/>
                    <a:p>
                      <a:pPr marL="0" marR="0" lv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2000" b="0" dirty="0">
                          <a:solidFill>
                            <a:sysClr val="windowText" lastClr="000000"/>
                          </a:solidFill>
                          <a:effectLst/>
                          <a:latin typeface="Trade Gothic LT Std Cn" pitchFamily="34" charset="0"/>
                        </a:rPr>
                        <a:t>2 (B)</a:t>
                      </a:r>
                      <a:endParaRPr lang="en-US" sz="2000" b="0" dirty="0">
                        <a:solidFill>
                          <a:sysClr val="windowText" lastClr="000000"/>
                        </a:solidFill>
                        <a:effectLst/>
                        <a:latin typeface="Trade Gothic LT Std Cn" pitchFamily="34" charset="0"/>
                        <a:ea typeface="Calibri"/>
                        <a:cs typeface="Times New Roman"/>
                      </a:endParaRPr>
                    </a:p>
                  </a:txBody>
                  <a:tcPr marL="47327" marR="47327" marT="0" marB="0" anchor="ctr">
                    <a:solidFill>
                      <a:srgbClr val="E4701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effectLst/>
                          <a:latin typeface="Trade Gothic LT Std Cn" pitchFamily="34" charset="0"/>
                        </a:rPr>
                        <a:t> </a:t>
                      </a:r>
                      <a:endParaRPr lang="en-US" sz="2000" dirty="0">
                        <a:effectLst/>
                        <a:latin typeface="Trade Gothic LT Std Cn" pitchFamily="34" charset="0"/>
                        <a:ea typeface="Calibri"/>
                        <a:cs typeface="Times New Roman"/>
                      </a:endParaRPr>
                    </a:p>
                  </a:txBody>
                  <a:tcPr marL="47327" marR="47327" marT="0" marB="0" anchor="ctr">
                    <a:solidFill>
                      <a:srgbClr val="E4701E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effectLst/>
                          <a:latin typeface="Trade Gothic LT Std Cn" pitchFamily="34" charset="0"/>
                        </a:rPr>
                        <a:t> </a:t>
                      </a:r>
                      <a:endParaRPr lang="en-US" sz="2000" dirty="0">
                        <a:effectLst/>
                        <a:latin typeface="Trade Gothic LT Std Cn" pitchFamily="34" charset="0"/>
                        <a:ea typeface="Calibri"/>
                        <a:cs typeface="Times New Roman"/>
                      </a:endParaRPr>
                    </a:p>
                  </a:txBody>
                  <a:tcPr marL="47327" marR="47327" marT="0" marB="0" anchor="ctr">
                    <a:solidFill>
                      <a:srgbClr val="E4701E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86">
                <a:tc>
                  <a:txBody>
                    <a:bodyPr/>
                    <a:lstStyle/>
                    <a:p>
                      <a:pPr marL="0" marR="0" lv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2000" b="0" dirty="0">
                          <a:solidFill>
                            <a:sysClr val="windowText" lastClr="000000"/>
                          </a:solidFill>
                          <a:effectLst/>
                          <a:latin typeface="Trade Gothic LT Std Cn" pitchFamily="34" charset="0"/>
                        </a:rPr>
                        <a:t>3 (C)</a:t>
                      </a:r>
                      <a:endParaRPr lang="en-US" sz="2000" b="0" dirty="0">
                        <a:solidFill>
                          <a:sysClr val="windowText" lastClr="000000"/>
                        </a:solidFill>
                        <a:effectLst/>
                        <a:latin typeface="Trade Gothic LT Std Cn" pitchFamily="34" charset="0"/>
                        <a:ea typeface="Calibri"/>
                        <a:cs typeface="Times New Roman"/>
                      </a:endParaRPr>
                    </a:p>
                  </a:txBody>
                  <a:tcPr marL="47327" marR="47327" marT="0" marB="0" anchor="ctr">
                    <a:solidFill>
                      <a:srgbClr val="E4701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effectLst/>
                          <a:latin typeface="Trade Gothic LT Std Cn" pitchFamily="34" charset="0"/>
                        </a:rPr>
                        <a:t> </a:t>
                      </a:r>
                      <a:endParaRPr lang="en-US" sz="2000" dirty="0">
                        <a:effectLst/>
                        <a:latin typeface="Trade Gothic LT Std Cn" pitchFamily="34" charset="0"/>
                        <a:ea typeface="Calibri"/>
                        <a:cs typeface="Times New Roman"/>
                      </a:endParaRPr>
                    </a:p>
                  </a:txBody>
                  <a:tcPr marL="47327" marR="47327" marT="0" marB="0" anchor="ctr">
                    <a:solidFill>
                      <a:srgbClr val="E4701E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effectLst/>
                          <a:latin typeface="Trade Gothic LT Std Cn" pitchFamily="34" charset="0"/>
                        </a:rPr>
                        <a:t> </a:t>
                      </a:r>
                      <a:endParaRPr lang="en-US" sz="2000" dirty="0">
                        <a:effectLst/>
                        <a:latin typeface="Trade Gothic LT Std Cn" pitchFamily="34" charset="0"/>
                        <a:ea typeface="Calibri"/>
                        <a:cs typeface="Times New Roman"/>
                      </a:endParaRPr>
                    </a:p>
                  </a:txBody>
                  <a:tcPr marL="47327" marR="47327" marT="0" marB="0" anchor="ctr">
                    <a:solidFill>
                      <a:srgbClr val="E4701E">
                        <a:alpha val="7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5386">
                <a:tc>
                  <a:txBody>
                    <a:bodyPr/>
                    <a:lstStyle/>
                    <a:p>
                      <a:pPr marL="0" marR="0" lv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2000" b="0" dirty="0">
                          <a:solidFill>
                            <a:sysClr val="windowText" lastClr="000000"/>
                          </a:solidFill>
                          <a:effectLst/>
                          <a:latin typeface="Trade Gothic LT Std Cn" pitchFamily="34" charset="0"/>
                        </a:rPr>
                        <a:t>4 (D)</a:t>
                      </a:r>
                      <a:endParaRPr lang="en-US" sz="2000" b="0" dirty="0">
                        <a:solidFill>
                          <a:sysClr val="windowText" lastClr="000000"/>
                        </a:solidFill>
                        <a:effectLst/>
                        <a:latin typeface="Trade Gothic LT Std Cn" pitchFamily="34" charset="0"/>
                        <a:ea typeface="Calibri"/>
                        <a:cs typeface="Times New Roman"/>
                      </a:endParaRPr>
                    </a:p>
                  </a:txBody>
                  <a:tcPr marL="47327" marR="47327" marT="0" marB="0" anchor="ctr">
                    <a:solidFill>
                      <a:srgbClr val="E4701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effectLst/>
                          <a:latin typeface="Trade Gothic LT Std Cn" pitchFamily="34" charset="0"/>
                        </a:rPr>
                        <a:t> </a:t>
                      </a:r>
                      <a:endParaRPr lang="en-US" sz="2000" dirty="0">
                        <a:effectLst/>
                        <a:latin typeface="Trade Gothic LT Std Cn" pitchFamily="34" charset="0"/>
                        <a:ea typeface="Calibri"/>
                        <a:cs typeface="Times New Roman"/>
                      </a:endParaRPr>
                    </a:p>
                  </a:txBody>
                  <a:tcPr marL="47327" marR="47327" marT="0" marB="0" anchor="ctr">
                    <a:solidFill>
                      <a:srgbClr val="E4701E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effectLst/>
                          <a:latin typeface="Trade Gothic LT Std Cn" pitchFamily="34" charset="0"/>
                        </a:rPr>
                        <a:t> </a:t>
                      </a:r>
                      <a:endParaRPr lang="en-US" sz="2000" dirty="0">
                        <a:effectLst/>
                        <a:latin typeface="Trade Gothic LT Std Cn" pitchFamily="34" charset="0"/>
                        <a:ea typeface="Calibri"/>
                        <a:cs typeface="Times New Roman"/>
                      </a:endParaRPr>
                    </a:p>
                  </a:txBody>
                  <a:tcPr marL="47327" marR="47327" marT="0" marB="0" anchor="ctr">
                    <a:solidFill>
                      <a:srgbClr val="E4701E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5386">
                <a:tc>
                  <a:txBody>
                    <a:bodyPr/>
                    <a:lstStyle/>
                    <a:p>
                      <a:pPr marL="0" marR="0" lv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2000" b="0" dirty="0">
                          <a:solidFill>
                            <a:sysClr val="windowText" lastClr="000000"/>
                          </a:solidFill>
                          <a:effectLst/>
                          <a:latin typeface="Trade Gothic LT Std Cn" pitchFamily="34" charset="0"/>
                        </a:rPr>
                        <a:t>5 (E)</a:t>
                      </a:r>
                      <a:endParaRPr lang="en-US" sz="2000" b="0" dirty="0">
                        <a:solidFill>
                          <a:sysClr val="windowText" lastClr="000000"/>
                        </a:solidFill>
                        <a:effectLst/>
                        <a:latin typeface="Trade Gothic LT Std Cn" pitchFamily="34" charset="0"/>
                        <a:ea typeface="Calibri"/>
                        <a:cs typeface="Times New Roman"/>
                      </a:endParaRPr>
                    </a:p>
                  </a:txBody>
                  <a:tcPr marL="47327" marR="47327" marT="0" marB="0" anchor="ctr">
                    <a:solidFill>
                      <a:srgbClr val="E4701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Trade Gothic LT Std Cn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47327" marR="47327" marT="0" marB="0" anchor="ctr">
                    <a:solidFill>
                      <a:srgbClr val="E4701E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Trade Gothic LT Std Cn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47327" marR="47327" marT="0" marB="0" anchor="ctr">
                    <a:solidFill>
                      <a:srgbClr val="E4701E">
                        <a:alpha val="7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5386">
                <a:tc>
                  <a:txBody>
                    <a:bodyPr/>
                    <a:lstStyle/>
                    <a:p>
                      <a:pPr marL="0" marR="0" lv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2000" b="0" dirty="0">
                          <a:solidFill>
                            <a:sysClr val="windowText" lastClr="000000"/>
                          </a:solidFill>
                          <a:effectLst/>
                          <a:latin typeface="Trade Gothic LT Std Cn" pitchFamily="34" charset="0"/>
                        </a:rPr>
                        <a:t>6 (F)</a:t>
                      </a:r>
                      <a:endParaRPr lang="en-US" sz="2000" b="0" dirty="0">
                        <a:solidFill>
                          <a:sysClr val="windowText" lastClr="000000"/>
                        </a:solidFill>
                        <a:effectLst/>
                        <a:latin typeface="Trade Gothic LT Std Cn" pitchFamily="34" charset="0"/>
                        <a:ea typeface="Calibri"/>
                        <a:cs typeface="Times New Roman"/>
                      </a:endParaRPr>
                    </a:p>
                  </a:txBody>
                  <a:tcPr marL="47327" marR="47327" marT="0" marB="0" anchor="ctr">
                    <a:solidFill>
                      <a:srgbClr val="E4701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2000">
                          <a:effectLst/>
                          <a:latin typeface="Trade Gothic LT Std Cn" pitchFamily="34" charset="0"/>
                        </a:rPr>
                        <a:t> </a:t>
                      </a:r>
                      <a:endParaRPr lang="en-US" sz="2000">
                        <a:effectLst/>
                        <a:latin typeface="Trade Gothic LT Std Cn" pitchFamily="34" charset="0"/>
                        <a:ea typeface="Calibri"/>
                        <a:cs typeface="Times New Roman"/>
                      </a:endParaRPr>
                    </a:p>
                  </a:txBody>
                  <a:tcPr marL="47327" marR="47327" marT="0" marB="0" anchor="ctr">
                    <a:solidFill>
                      <a:srgbClr val="E4701E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effectLst/>
                          <a:latin typeface="Trade Gothic LT Std Cn" pitchFamily="34" charset="0"/>
                        </a:rPr>
                        <a:t> </a:t>
                      </a:r>
                      <a:endParaRPr lang="en-US" sz="2000" dirty="0">
                        <a:effectLst/>
                        <a:latin typeface="Trade Gothic LT Std Cn" pitchFamily="34" charset="0"/>
                        <a:ea typeface="Calibri"/>
                        <a:cs typeface="Times New Roman"/>
                      </a:endParaRPr>
                    </a:p>
                  </a:txBody>
                  <a:tcPr marL="47327" marR="47327" marT="0" marB="0" anchor="ctr">
                    <a:solidFill>
                      <a:srgbClr val="E4701E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0544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3116" y="224135"/>
            <a:ext cx="39260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 smtClean="0">
                <a:ln w="0"/>
                <a:solidFill>
                  <a:srgbClr val="052F6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Scarcity … </a:t>
            </a:r>
            <a:endParaRPr kumimoji="0" lang="en-US" sz="5400" b="0" i="0" u="none" strike="noStrike" kern="1200" cap="none" spc="0" normalizeH="0" baseline="0" noProof="0" dirty="0">
              <a:ln w="0"/>
              <a:solidFill>
                <a:srgbClr val="052F6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889" y="1825942"/>
            <a:ext cx="5245962" cy="427441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9397" y="1825942"/>
            <a:ext cx="5395369" cy="4274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346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 flipV="1">
            <a:off x="1981200" y="301625"/>
            <a:ext cx="8229600" cy="46038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981200" y="457201"/>
            <a:ext cx="8229600" cy="5668963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dirty="0"/>
              <a:t>What is the maximum number of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tablets</a:t>
            </a:r>
            <a:r>
              <a:rPr lang="en-US" sz="2800" dirty="0"/>
              <a:t> </a:t>
            </a:r>
            <a:r>
              <a:rPr lang="en-US" sz="2800" dirty="0" err="1"/>
              <a:t>Technologia</a:t>
            </a:r>
            <a:r>
              <a:rPr lang="en-US" sz="2800" dirty="0"/>
              <a:t> can produce?</a:t>
            </a:r>
          </a:p>
          <a:p>
            <a:pPr lvl="1" eaLnBrk="1" hangingPunct="1">
              <a:defRPr/>
            </a:pPr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20</a:t>
            </a:r>
          </a:p>
          <a:p>
            <a:pPr eaLnBrk="1" hangingPunct="1">
              <a:defRPr/>
            </a:pPr>
            <a:r>
              <a:rPr lang="en-US" sz="2800" dirty="0"/>
              <a:t>Plot the results if </a:t>
            </a:r>
            <a:r>
              <a:rPr lang="en-US" sz="2800" dirty="0" err="1"/>
              <a:t>Technologia</a:t>
            </a:r>
            <a:r>
              <a:rPr lang="en-US" sz="2800" dirty="0"/>
              <a:t> had produced only tablets. </a:t>
            </a:r>
          </a:p>
          <a:p>
            <a:pPr eaLnBrk="1" hangingPunct="1">
              <a:defRPr/>
            </a:pPr>
            <a:r>
              <a:rPr lang="en-US" sz="2800" dirty="0"/>
              <a:t>What is the maximum number of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</a:rPr>
              <a:t>smartphones</a:t>
            </a:r>
            <a:r>
              <a:rPr lang="en-US" sz="2800" dirty="0"/>
              <a:t> </a:t>
            </a:r>
            <a:r>
              <a:rPr lang="en-US" sz="2800" dirty="0" err="1"/>
              <a:t>Technologia</a:t>
            </a:r>
            <a:r>
              <a:rPr lang="en-US" sz="2800" dirty="0"/>
              <a:t> could produce?</a:t>
            </a:r>
          </a:p>
          <a:p>
            <a:pPr lvl="1" eaLnBrk="1" hangingPunct="1">
              <a:defRPr/>
            </a:pPr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20</a:t>
            </a:r>
          </a:p>
          <a:p>
            <a:pPr eaLnBrk="1" hangingPunct="1">
              <a:defRPr/>
            </a:pPr>
            <a:r>
              <a:rPr lang="en-US" sz="2800" dirty="0"/>
              <a:t>Plot the results if </a:t>
            </a:r>
            <a:r>
              <a:rPr lang="en-US" sz="2800" dirty="0" err="1"/>
              <a:t>Technologia</a:t>
            </a:r>
            <a:r>
              <a:rPr lang="en-US" sz="2800" dirty="0"/>
              <a:t> had decided to produce only </a:t>
            </a:r>
            <a:r>
              <a:rPr lang="en-US" sz="2800" dirty="0" err="1"/>
              <a:t>smartphones</a:t>
            </a:r>
            <a:r>
              <a:rPr lang="en-US" sz="2800" dirty="0"/>
              <a:t>.</a:t>
            </a:r>
          </a:p>
          <a:p>
            <a:pPr eaLnBrk="1" hangingPunct="1">
              <a:defRPr/>
            </a:pPr>
            <a:r>
              <a:rPr lang="en-US" sz="2800" dirty="0"/>
              <a:t>Connect the points you have graphed.</a:t>
            </a:r>
          </a:p>
        </p:txBody>
      </p:sp>
    </p:spTree>
    <p:extLst>
      <p:ext uri="{BB962C8B-B14F-4D97-AF65-F5344CB8AC3E}">
        <p14:creationId xmlns:p14="http://schemas.microsoft.com/office/powerpoint/2010/main" val="3434064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cap="none" dirty="0" err="1" smtClean="0"/>
              <a:t>Technologia’s</a:t>
            </a:r>
            <a:r>
              <a:rPr lang="en-US" dirty="0" smtClean="0"/>
              <a:t> </a:t>
            </a:r>
            <a:r>
              <a:rPr lang="en-US" dirty="0"/>
              <a:t>PPF</a:t>
            </a:r>
          </a:p>
        </p:txBody>
      </p:sp>
      <p:grpSp>
        <p:nvGrpSpPr>
          <p:cNvPr id="23555" name="Group 10"/>
          <p:cNvGrpSpPr>
            <a:grpSpLocks/>
          </p:cNvGrpSpPr>
          <p:nvPr/>
        </p:nvGrpSpPr>
        <p:grpSpPr bwMode="auto">
          <a:xfrm>
            <a:off x="3362304" y="1625594"/>
            <a:ext cx="5070490" cy="4002043"/>
            <a:chOff x="1837743" y="1625600"/>
            <a:chExt cx="5071057" cy="4001480"/>
          </a:xfrm>
        </p:grpSpPr>
        <p:sp>
          <p:nvSpPr>
            <p:cNvPr id="23556" name="TextBox 2"/>
            <p:cNvSpPr txBox="1">
              <a:spLocks noChangeArrowheads="1"/>
            </p:cNvSpPr>
            <p:nvPr/>
          </p:nvSpPr>
          <p:spPr bwMode="auto">
            <a:xfrm>
              <a:off x="4191000" y="5257800"/>
              <a:ext cx="915802" cy="369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Trade Gothic LT Std Cn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Trade Gothic LT Std Cn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Trade Gothic LT Std Cn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Trade Gothic LT Std Cn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ade Gothic LT Std Cn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ade Gothic LT Std Cn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ade Gothic LT Std Cn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ade Gothic LT Std Cn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ade Gothic LT Std Cn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en-US" sz="1800">
                  <a:solidFill>
                    <a:prstClr val="black"/>
                  </a:solidFill>
                  <a:cs typeface="Arial" panose="020B0604020202020204" pitchFamily="34" charset="0"/>
                </a:rPr>
                <a:t>Tablets</a:t>
              </a:r>
            </a:p>
          </p:txBody>
        </p:sp>
        <p:sp>
          <p:nvSpPr>
            <p:cNvPr id="23557" name="TextBox 7"/>
            <p:cNvSpPr txBox="1">
              <a:spLocks noChangeArrowheads="1"/>
            </p:cNvSpPr>
            <p:nvPr/>
          </p:nvSpPr>
          <p:spPr bwMode="auto">
            <a:xfrm rot="16200000">
              <a:off x="1244121" y="3106844"/>
              <a:ext cx="1556617" cy="369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Trade Gothic LT Std Cn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Trade Gothic LT Std Cn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Trade Gothic LT Std Cn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Trade Gothic LT Std Cn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ade Gothic LT Std Cn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ade Gothic LT Std Cn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ade Gothic LT Std Cn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ade Gothic LT Std Cn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ade Gothic LT Std Cn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en-US" sz="1800">
                  <a:solidFill>
                    <a:prstClr val="black"/>
                  </a:solidFill>
                  <a:cs typeface="Arial" panose="020B0604020202020204" pitchFamily="34" charset="0"/>
                </a:rPr>
                <a:t>Smartphones</a:t>
              </a:r>
            </a:p>
          </p:txBody>
        </p:sp>
        <p:graphicFrame>
          <p:nvGraphicFramePr>
            <p:cNvPr id="23558" name="Chart 9"/>
            <p:cNvGraphicFramePr>
              <a:graphicFrameLocks/>
            </p:cNvGraphicFramePr>
            <p:nvPr/>
          </p:nvGraphicFramePr>
          <p:xfrm>
            <a:off x="2235200" y="1625600"/>
            <a:ext cx="4673600" cy="3606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1" r:id="rId4" imgW="4669941" imgH="3603048" progId="Excel.Sheet.8">
                    <p:embed/>
                  </p:oleObj>
                </mc:Choice>
                <mc:Fallback>
                  <p:oleObj r:id="rId4" imgW="4669941" imgH="3603048" progId="Excel.Sheet.8">
                    <p:embed/>
                    <p:pic>
                      <p:nvPicPr>
                        <p:cNvPr id="23558" name="Chart 9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35200" y="1625600"/>
                          <a:ext cx="4673600" cy="36068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841444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f.tqn.com/y/economics/1/0/x/D/PPF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1" y="609600"/>
            <a:ext cx="5465763" cy="501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8694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981200" y="347663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Opportunity cost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sz="3600" u="sng">
                <a:latin typeface="Trade Gothic LT Std Cn"/>
              </a:rPr>
              <a:t>Definition</a:t>
            </a:r>
            <a:r>
              <a:rPr lang="en-US" altLang="en-US" sz="3600">
                <a:latin typeface="Trade Gothic LT Std Cn"/>
              </a:rPr>
              <a:t> = the cost of the next best alternative</a:t>
            </a:r>
          </a:p>
          <a:p>
            <a:pPr eaLnBrk="1" hangingPunct="1"/>
            <a:r>
              <a:rPr lang="en-US" altLang="en-US" sz="3600">
                <a:latin typeface="Trade Gothic LT Std Cn"/>
              </a:rPr>
              <a:t>Opportunity cost for production in Technologia:</a:t>
            </a:r>
          </a:p>
          <a:p>
            <a:pPr lvl="1" eaLnBrk="1" hangingPunct="1"/>
            <a:r>
              <a:rPr lang="en-US" altLang="en-US" sz="3200">
                <a:solidFill>
                  <a:srgbClr val="E4701E"/>
                </a:solidFill>
                <a:latin typeface="Trade Gothic LT Std Cn"/>
              </a:rPr>
              <a:t>1 smartphone = 1 tablet</a:t>
            </a:r>
          </a:p>
          <a:p>
            <a:pPr lvl="1" eaLnBrk="1" hangingPunct="1"/>
            <a:r>
              <a:rPr lang="en-US" altLang="en-US" sz="3200">
                <a:solidFill>
                  <a:srgbClr val="E4701E"/>
                </a:solidFill>
                <a:latin typeface="Trade Gothic LT Std Cn"/>
              </a:rPr>
              <a:t>1 tablet = 1 smartphone</a:t>
            </a:r>
          </a:p>
        </p:txBody>
      </p:sp>
    </p:spTree>
    <p:extLst>
      <p:ext uri="{BB962C8B-B14F-4D97-AF65-F5344CB8AC3E}">
        <p14:creationId xmlns:p14="http://schemas.microsoft.com/office/powerpoint/2010/main" val="238044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cap="none" dirty="0" err="1" smtClean="0"/>
              <a:t>Technologia’s</a:t>
            </a:r>
            <a:r>
              <a:rPr lang="en-US" dirty="0" smtClean="0"/>
              <a:t> </a:t>
            </a:r>
            <a:r>
              <a:rPr lang="en-US" dirty="0"/>
              <a:t>PPF</a:t>
            </a:r>
          </a:p>
        </p:txBody>
      </p:sp>
      <p:grpSp>
        <p:nvGrpSpPr>
          <p:cNvPr id="27651" name="Group 10"/>
          <p:cNvGrpSpPr>
            <a:grpSpLocks/>
          </p:cNvGrpSpPr>
          <p:nvPr/>
        </p:nvGrpSpPr>
        <p:grpSpPr bwMode="auto">
          <a:xfrm>
            <a:off x="3362304" y="1625594"/>
            <a:ext cx="5070490" cy="4002043"/>
            <a:chOff x="1837743" y="1625600"/>
            <a:chExt cx="5071057" cy="4001480"/>
          </a:xfrm>
        </p:grpSpPr>
        <p:sp>
          <p:nvSpPr>
            <p:cNvPr id="27652" name="TextBox 2"/>
            <p:cNvSpPr txBox="1">
              <a:spLocks noChangeArrowheads="1"/>
            </p:cNvSpPr>
            <p:nvPr/>
          </p:nvSpPr>
          <p:spPr bwMode="auto">
            <a:xfrm>
              <a:off x="4191000" y="5257800"/>
              <a:ext cx="915802" cy="369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Trade Gothic LT Std Cn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Trade Gothic LT Std Cn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Trade Gothic LT Std Cn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Trade Gothic LT Std Cn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ade Gothic LT Std Cn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ade Gothic LT Std Cn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ade Gothic LT Std Cn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ade Gothic LT Std Cn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ade Gothic LT Std Cn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en-US" sz="1800">
                  <a:solidFill>
                    <a:prstClr val="black"/>
                  </a:solidFill>
                  <a:cs typeface="Arial" panose="020B0604020202020204" pitchFamily="34" charset="0"/>
                </a:rPr>
                <a:t>Tablets</a:t>
              </a:r>
            </a:p>
          </p:txBody>
        </p:sp>
        <p:sp>
          <p:nvSpPr>
            <p:cNvPr id="27653" name="TextBox 7"/>
            <p:cNvSpPr txBox="1">
              <a:spLocks noChangeArrowheads="1"/>
            </p:cNvSpPr>
            <p:nvPr/>
          </p:nvSpPr>
          <p:spPr bwMode="auto">
            <a:xfrm rot="16200000">
              <a:off x="1244121" y="3106844"/>
              <a:ext cx="1556617" cy="369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Trade Gothic LT Std Cn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Trade Gothic LT Std Cn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Trade Gothic LT Std Cn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Trade Gothic LT Std Cn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ade Gothic LT Std Cn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ade Gothic LT Std Cn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ade Gothic LT Std Cn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ade Gothic LT Std Cn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ade Gothic LT Std Cn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en-US" sz="1800">
                  <a:solidFill>
                    <a:prstClr val="black"/>
                  </a:solidFill>
                  <a:cs typeface="Arial" panose="020B0604020202020204" pitchFamily="34" charset="0"/>
                </a:rPr>
                <a:t>Smartphones</a:t>
              </a:r>
            </a:p>
          </p:txBody>
        </p:sp>
        <p:graphicFrame>
          <p:nvGraphicFramePr>
            <p:cNvPr id="27654" name="Chart 9"/>
            <p:cNvGraphicFramePr>
              <a:graphicFrameLocks/>
            </p:cNvGraphicFramePr>
            <p:nvPr/>
          </p:nvGraphicFramePr>
          <p:xfrm>
            <a:off x="2235200" y="1625600"/>
            <a:ext cx="4673600" cy="3606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7" r:id="rId4" imgW="4669941" imgH="3603048" progId="Excel.Sheet.8">
                    <p:embed/>
                  </p:oleObj>
                </mc:Choice>
                <mc:Fallback>
                  <p:oleObj r:id="rId4" imgW="4669941" imgH="3603048" progId="Excel.Sheet.8">
                    <p:embed/>
                    <p:pic>
                      <p:nvPicPr>
                        <p:cNvPr id="27654" name="Chart 9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35200" y="1625600"/>
                          <a:ext cx="4673600" cy="36068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324849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981200" y="347663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An outward shift in the PPF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>
                <a:latin typeface="Trade Gothic LT Std Cn"/>
              </a:rPr>
              <a:t>What changes may cause Technologia’s PPF to shift outward, representing growth in the economy?</a:t>
            </a:r>
          </a:p>
          <a:p>
            <a:pPr lvl="1"/>
            <a:r>
              <a:rPr lang="en-US" altLang="en-US" smtClean="0">
                <a:solidFill>
                  <a:srgbClr val="E4701E"/>
                </a:solidFill>
                <a:latin typeface="Trade Gothic LT Std Cn"/>
              </a:rPr>
              <a:t>increase in resources, increase in productivity, increase in technology</a:t>
            </a:r>
          </a:p>
          <a:p>
            <a:r>
              <a:rPr lang="en-US" altLang="en-US" smtClean="0">
                <a:latin typeface="Trade Gothic LT Std Cn"/>
              </a:rPr>
              <a:t>If I add 10 more coltan cards to the box, what does this represent?</a:t>
            </a:r>
          </a:p>
          <a:p>
            <a:pPr lvl="1"/>
            <a:r>
              <a:rPr lang="en-US" altLang="en-US" smtClean="0">
                <a:solidFill>
                  <a:srgbClr val="E4701E"/>
                </a:solidFill>
                <a:latin typeface="Trade Gothic LT Std Cn"/>
              </a:rPr>
              <a:t>increase in resources</a:t>
            </a:r>
          </a:p>
        </p:txBody>
      </p:sp>
    </p:spTree>
    <p:extLst>
      <p:ext uri="{BB962C8B-B14F-4D97-AF65-F5344CB8AC3E}">
        <p14:creationId xmlns:p14="http://schemas.microsoft.com/office/powerpoint/2010/main" val="2767949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347663"/>
            <a:ext cx="8229600" cy="11430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>
                <a:latin typeface="Trade Gothic LT Std Cn"/>
              </a:rPr>
              <a:t>What is the maximum number of tablets Technologia could produce?</a:t>
            </a:r>
          </a:p>
          <a:p>
            <a:pPr lvl="1"/>
            <a:r>
              <a:rPr lang="en-US" altLang="en-US" smtClean="0">
                <a:solidFill>
                  <a:srgbClr val="E4701E"/>
                </a:solidFill>
                <a:latin typeface="Trade Gothic LT Std Cn"/>
              </a:rPr>
              <a:t>30</a:t>
            </a:r>
          </a:p>
          <a:p>
            <a:r>
              <a:rPr lang="en-US" altLang="en-US" smtClean="0">
                <a:latin typeface="Trade Gothic LT Std Cn"/>
              </a:rPr>
              <a:t>What is the maximum number of smartphones Technologia could produce?</a:t>
            </a:r>
          </a:p>
          <a:p>
            <a:pPr lvl="1"/>
            <a:r>
              <a:rPr lang="en-US" altLang="en-US" smtClean="0">
                <a:solidFill>
                  <a:srgbClr val="E4701E"/>
                </a:solidFill>
                <a:latin typeface="Trade Gothic LT Std Cn"/>
              </a:rPr>
              <a:t>30</a:t>
            </a:r>
          </a:p>
          <a:p>
            <a:endParaRPr lang="en-US" altLang="en-US" smtClean="0">
              <a:latin typeface="Trade Gothic LT Std Cn"/>
            </a:endParaRPr>
          </a:p>
        </p:txBody>
      </p:sp>
    </p:spTree>
    <p:extLst>
      <p:ext uri="{BB962C8B-B14F-4D97-AF65-F5344CB8AC3E}">
        <p14:creationId xmlns:p14="http://schemas.microsoft.com/office/powerpoint/2010/main" val="7317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cap="none" dirty="0" err="1" smtClean="0"/>
              <a:t>Technologia’s</a:t>
            </a:r>
            <a:r>
              <a:rPr lang="en-US" dirty="0" smtClean="0"/>
              <a:t> </a:t>
            </a:r>
            <a:r>
              <a:rPr lang="en-US" dirty="0"/>
              <a:t>PPF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800" y="1600200"/>
            <a:ext cx="2743200" cy="40386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Increase in the amount of </a:t>
            </a:r>
            <a:r>
              <a:rPr lang="en-US" dirty="0" err="1" smtClean="0"/>
              <a:t>coltan</a:t>
            </a:r>
            <a:r>
              <a:rPr lang="en-US" dirty="0" smtClean="0"/>
              <a:t> available for production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US" sz="1800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PPF shifts “out,” away from the origin</a:t>
            </a:r>
            <a:endParaRPr lang="en-US" dirty="0"/>
          </a:p>
        </p:txBody>
      </p:sp>
      <p:grpSp>
        <p:nvGrpSpPr>
          <p:cNvPr id="31748" name="Group 14"/>
          <p:cNvGrpSpPr>
            <a:grpSpLocks/>
          </p:cNvGrpSpPr>
          <p:nvPr/>
        </p:nvGrpSpPr>
        <p:grpSpPr bwMode="auto">
          <a:xfrm>
            <a:off x="2133602" y="1473194"/>
            <a:ext cx="5460999" cy="4306847"/>
            <a:chOff x="609601" y="1473200"/>
            <a:chExt cx="5460999" cy="4306284"/>
          </a:xfrm>
        </p:grpSpPr>
        <p:graphicFrame>
          <p:nvGraphicFramePr>
            <p:cNvPr id="31749" name="Chart 12"/>
            <p:cNvGraphicFramePr>
              <a:graphicFrameLocks/>
            </p:cNvGraphicFramePr>
            <p:nvPr/>
          </p:nvGraphicFramePr>
          <p:xfrm>
            <a:off x="787400" y="1473200"/>
            <a:ext cx="5283200" cy="4216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r:id="rId3" imgW="5285690" imgH="4212701" progId="Excel.Sheet.8">
                    <p:embed/>
                  </p:oleObj>
                </mc:Choice>
                <mc:Fallback>
                  <p:oleObj r:id="rId3" imgW="5285690" imgH="4212701" progId="Excel.Sheet.8">
                    <p:embed/>
                    <p:pic>
                      <p:nvPicPr>
                        <p:cNvPr id="31749" name="Chart 12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87400" y="1473200"/>
                          <a:ext cx="5283200" cy="4216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6" name="Straight Arrow Connector 5"/>
            <p:cNvCxnSpPr/>
            <p:nvPr/>
          </p:nvCxnSpPr>
          <p:spPr>
            <a:xfrm flipV="1">
              <a:off x="1828800" y="2438281"/>
              <a:ext cx="506413" cy="649203"/>
            </a:xfrm>
            <a:prstGeom prst="straightConnector1">
              <a:avLst/>
            </a:prstGeom>
            <a:ln w="41275">
              <a:solidFill>
                <a:srgbClr val="E4701E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/>
            <p:nvPr/>
          </p:nvCxnSpPr>
          <p:spPr>
            <a:xfrm flipV="1">
              <a:off x="3352800" y="3657321"/>
              <a:ext cx="609600" cy="661902"/>
            </a:xfrm>
            <a:prstGeom prst="straightConnector1">
              <a:avLst/>
            </a:prstGeom>
            <a:ln w="41275">
              <a:solidFill>
                <a:srgbClr val="E4701E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752" name="TextBox 10"/>
            <p:cNvSpPr txBox="1">
              <a:spLocks noChangeArrowheads="1"/>
            </p:cNvSpPr>
            <p:nvPr/>
          </p:nvSpPr>
          <p:spPr bwMode="auto">
            <a:xfrm rot="16200000">
              <a:off x="15950" y="3223405"/>
              <a:ext cx="155663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Trade Gothic LT Std Cn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Trade Gothic LT Std Cn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Trade Gothic LT Std Cn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Trade Gothic LT Std Cn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ade Gothic LT Std Cn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ade Gothic LT Std Cn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ade Gothic LT Std Cn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ade Gothic LT Std Cn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ade Gothic LT Std Cn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en-US" sz="1800">
                  <a:solidFill>
                    <a:prstClr val="black"/>
                  </a:solidFill>
                  <a:cs typeface="Arial" panose="020B0604020202020204" pitchFamily="34" charset="0"/>
                </a:rPr>
                <a:t>Smartphones</a:t>
              </a:r>
            </a:p>
          </p:txBody>
        </p:sp>
        <p:sp>
          <p:nvSpPr>
            <p:cNvPr id="31753" name="TextBox 11"/>
            <p:cNvSpPr txBox="1">
              <a:spLocks noChangeArrowheads="1"/>
            </p:cNvSpPr>
            <p:nvPr/>
          </p:nvSpPr>
          <p:spPr bwMode="auto">
            <a:xfrm>
              <a:off x="3263278" y="5410200"/>
              <a:ext cx="915700" cy="369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Trade Gothic LT Std Cn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Trade Gothic LT Std Cn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Trade Gothic LT Std Cn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Trade Gothic LT Std Cn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ade Gothic LT Std Cn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ade Gothic LT Std Cn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ade Gothic LT Std Cn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ade Gothic LT Std Cn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ade Gothic LT Std Cn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en-US" sz="1800">
                  <a:solidFill>
                    <a:prstClr val="black"/>
                  </a:solidFill>
                  <a:cs typeface="Arial" panose="020B0604020202020204" pitchFamily="34" charset="0"/>
                </a:rPr>
                <a:t>Tablets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3384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981200" y="347664"/>
            <a:ext cx="8229600" cy="109537"/>
          </a:xfrm>
        </p:spPr>
        <p:txBody>
          <a:bodyPr>
            <a:normAutofit fontScale="90000"/>
          </a:bodyPr>
          <a:lstStyle/>
          <a:p>
            <a:pPr>
              <a:defRPr/>
            </a:pP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981200" y="533401"/>
            <a:ext cx="8229600" cy="5592763"/>
          </a:xfrm>
        </p:spPr>
        <p:txBody>
          <a:bodyPr/>
          <a:lstStyle/>
          <a:p>
            <a:r>
              <a:rPr lang="en-US" altLang="en-US" smtClean="0">
                <a:latin typeface="Trade Gothic LT Std Cn"/>
              </a:rPr>
              <a:t>What would happen if production technology improved to the point where touch screens on smartphones required only half the coltan they did before?</a:t>
            </a:r>
          </a:p>
          <a:p>
            <a:r>
              <a:rPr lang="en-US" altLang="en-US" smtClean="0">
                <a:latin typeface="Trade Gothic LT Std Cn"/>
              </a:rPr>
              <a:t>Add this new PPF on your graph.</a:t>
            </a:r>
          </a:p>
          <a:p>
            <a:r>
              <a:rPr lang="en-US" altLang="en-US" smtClean="0">
                <a:latin typeface="Trade Gothic LT Std Cn"/>
              </a:rPr>
              <a:t>What has happened to the opportunity cost of a tablet?</a:t>
            </a:r>
          </a:p>
        </p:txBody>
      </p:sp>
    </p:spTree>
    <p:extLst>
      <p:ext uri="{BB962C8B-B14F-4D97-AF65-F5344CB8AC3E}">
        <p14:creationId xmlns:p14="http://schemas.microsoft.com/office/powerpoint/2010/main" val="1434969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cap="none" dirty="0" err="1" smtClean="0"/>
              <a:t>Technologia’s</a:t>
            </a:r>
            <a:r>
              <a:rPr lang="en-US" dirty="0" smtClean="0"/>
              <a:t> </a:t>
            </a:r>
            <a:r>
              <a:rPr lang="en-US" dirty="0"/>
              <a:t>PPF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5200" y="1447800"/>
            <a:ext cx="3048000" cy="45720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600" dirty="0"/>
              <a:t>Increase in productivity for </a:t>
            </a:r>
            <a:r>
              <a:rPr lang="en-US" sz="2600" dirty="0" err="1"/>
              <a:t>smartphones</a:t>
            </a:r>
            <a:endParaRPr lang="en-US" sz="2600" dirty="0"/>
          </a:p>
          <a:p>
            <a:pPr eaLnBrk="1" fontAlgn="auto" hangingPunct="1">
              <a:spcAft>
                <a:spcPts val="0"/>
              </a:spcAft>
              <a:defRPr/>
            </a:pPr>
            <a:endParaRPr lang="en-US" sz="2000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600" dirty="0"/>
              <a:t>One unit of </a:t>
            </a:r>
            <a:r>
              <a:rPr lang="en-US" sz="2600" dirty="0" err="1"/>
              <a:t>coltan</a:t>
            </a:r>
            <a:r>
              <a:rPr lang="en-US" sz="2600" dirty="0"/>
              <a:t> can produce two </a:t>
            </a:r>
            <a:r>
              <a:rPr lang="en-US" sz="2600" dirty="0" err="1"/>
              <a:t>smartphones</a:t>
            </a:r>
            <a:r>
              <a:rPr lang="en-US" sz="2600" dirty="0"/>
              <a:t> 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US" sz="2000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600" dirty="0"/>
              <a:t>PPF has shifted outward, away from origin</a:t>
            </a:r>
          </a:p>
        </p:txBody>
      </p:sp>
      <p:grpSp>
        <p:nvGrpSpPr>
          <p:cNvPr id="33796" name="Group 8"/>
          <p:cNvGrpSpPr>
            <a:grpSpLocks/>
          </p:cNvGrpSpPr>
          <p:nvPr/>
        </p:nvGrpSpPr>
        <p:grpSpPr bwMode="auto">
          <a:xfrm>
            <a:off x="2514600" y="1447800"/>
            <a:ext cx="4876800" cy="4191000"/>
            <a:chOff x="609600" y="1453634"/>
            <a:chExt cx="5314950" cy="4762500"/>
          </a:xfrm>
        </p:grpSpPr>
        <p:graphicFrame>
          <p:nvGraphicFramePr>
            <p:cNvPr id="10" name="Chart 9"/>
            <p:cNvGraphicFramePr>
              <a:graphicFrameLocks/>
            </p:cNvGraphicFramePr>
            <p:nvPr/>
          </p:nvGraphicFramePr>
          <p:xfrm>
            <a:off x="609600" y="1453634"/>
            <a:ext cx="5314950" cy="47625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cxnSp>
          <p:nvCxnSpPr>
            <p:cNvPr id="5" name="Straight Connector 4"/>
            <p:cNvCxnSpPr/>
            <p:nvPr/>
          </p:nvCxnSpPr>
          <p:spPr>
            <a:xfrm>
              <a:off x="914102" y="3773549"/>
              <a:ext cx="2439479" cy="2094418"/>
            </a:xfrm>
            <a:prstGeom prst="line">
              <a:avLst/>
            </a:prstGeom>
            <a:ln w="31750">
              <a:solidFill>
                <a:srgbClr val="E47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" name="Straight Arrow Connector 5"/>
          <p:cNvCxnSpPr/>
          <p:nvPr/>
        </p:nvCxnSpPr>
        <p:spPr>
          <a:xfrm flipV="1">
            <a:off x="3124200" y="3048000"/>
            <a:ext cx="558800" cy="649288"/>
          </a:xfrm>
          <a:prstGeom prst="straightConnector1">
            <a:avLst/>
          </a:prstGeom>
          <a:ln w="41275">
            <a:solidFill>
              <a:srgbClr val="E4701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798" name="TextBox 10"/>
          <p:cNvSpPr txBox="1">
            <a:spLocks noChangeArrowheads="1"/>
          </p:cNvSpPr>
          <p:nvPr/>
        </p:nvSpPr>
        <p:spPr bwMode="auto">
          <a:xfrm rot="16200000">
            <a:off x="1540126" y="3229253"/>
            <a:ext cx="15568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rade Gothic LT Std Cn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rade Gothic LT Std Cn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rade Gothic LT Std Cn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ade Gothic LT Std Cn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ade Gothic LT Std Cn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ade Gothic LT Std Cn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ade Gothic LT Std Cn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ade Gothic LT Std Cn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ade Gothic LT Std Cn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800">
                <a:solidFill>
                  <a:prstClr val="black"/>
                </a:solidFill>
                <a:cs typeface="Arial" panose="020B0604020202020204" pitchFamily="34" charset="0"/>
              </a:rPr>
              <a:t>Smartphones</a:t>
            </a:r>
          </a:p>
        </p:txBody>
      </p:sp>
      <p:sp>
        <p:nvSpPr>
          <p:cNvPr id="33799" name="TextBox 11"/>
          <p:cNvSpPr txBox="1">
            <a:spLocks noChangeArrowheads="1"/>
          </p:cNvSpPr>
          <p:nvPr/>
        </p:nvSpPr>
        <p:spPr bwMode="auto">
          <a:xfrm>
            <a:off x="4495800" y="5562600"/>
            <a:ext cx="915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rade Gothic LT Std Cn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rade Gothic LT Std Cn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rade Gothic LT Std Cn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ade Gothic LT Std Cn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ade Gothic LT Std Cn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ade Gothic LT Std Cn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ade Gothic LT Std Cn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ade Gothic LT Std Cn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ade Gothic LT Std Cn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800">
                <a:solidFill>
                  <a:prstClr val="black"/>
                </a:solidFill>
                <a:cs typeface="Arial" panose="020B0604020202020204" pitchFamily="34" charset="0"/>
              </a:rPr>
              <a:t>Tablets</a:t>
            </a:r>
          </a:p>
        </p:txBody>
      </p:sp>
    </p:spTree>
    <p:extLst>
      <p:ext uri="{BB962C8B-B14F-4D97-AF65-F5344CB8AC3E}">
        <p14:creationId xmlns:p14="http://schemas.microsoft.com/office/powerpoint/2010/main" val="1046615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3116" y="224135"/>
            <a:ext cx="39260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 smtClean="0">
                <a:ln w="0"/>
                <a:solidFill>
                  <a:srgbClr val="052F6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Scarcity … </a:t>
            </a:r>
            <a:endParaRPr kumimoji="0" lang="en-US" sz="5400" b="0" i="0" u="none" strike="noStrike" kern="1200" cap="none" spc="0" normalizeH="0" baseline="0" noProof="0" dirty="0">
              <a:ln w="0"/>
              <a:solidFill>
                <a:srgbClr val="052F6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209" y="1554071"/>
            <a:ext cx="5732961" cy="47161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5875" y="1554071"/>
            <a:ext cx="5226639" cy="471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008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981200" y="347663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Debriefing questions</a:t>
            </a:r>
            <a:endParaRPr lang="en-US" dirty="0"/>
          </a:p>
        </p:txBody>
      </p:sp>
      <p:sp>
        <p:nvSpPr>
          <p:cNvPr id="34819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>
                <a:latin typeface="Trade Gothic LT Std Cn"/>
              </a:rPr>
              <a:t>Why do countries face a trade-off between goods such as tablets and smartphones?</a:t>
            </a:r>
          </a:p>
          <a:p>
            <a:r>
              <a:rPr lang="en-US" altLang="en-US" smtClean="0">
                <a:latin typeface="Trade Gothic LT Std Cn"/>
              </a:rPr>
              <a:t>In the first PPF graph, what was the opportunity cost of a smartphone?</a:t>
            </a:r>
          </a:p>
          <a:p>
            <a:r>
              <a:rPr lang="en-US" altLang="en-US" smtClean="0">
                <a:latin typeface="Trade Gothic LT Std Cn"/>
              </a:rPr>
              <a:t>In the first PPF graph, did the opportunity cost of a smartphone change? Why or why not?</a:t>
            </a:r>
          </a:p>
          <a:p>
            <a:r>
              <a:rPr lang="en-US" altLang="en-US" smtClean="0">
                <a:latin typeface="Trade Gothic LT Std Cn"/>
              </a:rPr>
              <a:t>What can cause the PPF to shift outward?</a:t>
            </a:r>
          </a:p>
        </p:txBody>
      </p:sp>
    </p:spTree>
    <p:extLst>
      <p:ext uri="{BB962C8B-B14F-4D97-AF65-F5344CB8AC3E}">
        <p14:creationId xmlns:p14="http://schemas.microsoft.com/office/powerpoint/2010/main" val="56750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981200" y="344488"/>
            <a:ext cx="8229600" cy="5522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Part 2 – Increasing opportunity costs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9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SE1 Activity 1.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1" y="609600"/>
            <a:ext cx="6918325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058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1" descr="HSE1 pic1.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1" y="685800"/>
            <a:ext cx="6683375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2549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1" descr="HSE1 pic1.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9488" y="609600"/>
            <a:ext cx="7123112" cy="522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851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347663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Debriefing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>
                <a:latin typeface="Trade Gothic LT Std Cn"/>
              </a:rPr>
              <a:t>How does the PPF from the coltan example compare to the PPF from the protractors and rulers?</a:t>
            </a:r>
          </a:p>
          <a:p>
            <a:r>
              <a:rPr lang="en-US" altLang="en-US" smtClean="0">
                <a:latin typeface="Trade Gothic LT Std Cn"/>
              </a:rPr>
              <a:t>Why did the opportunity cost increase?</a:t>
            </a:r>
          </a:p>
          <a:p>
            <a:r>
              <a:rPr lang="en-US" altLang="en-US" smtClean="0">
                <a:latin typeface="Trade Gothic LT Std Cn"/>
              </a:rPr>
              <a:t>How does this relate to real-world production possibilities?</a:t>
            </a:r>
          </a:p>
          <a:p>
            <a:pPr>
              <a:buFont typeface="Arial" panose="020B0604020202020204" pitchFamily="34" charset="0"/>
              <a:buNone/>
            </a:pPr>
            <a:endParaRPr lang="en-US" altLang="en-US" smtClean="0">
              <a:latin typeface="Trade Gothic LT Std Cn"/>
            </a:endParaRPr>
          </a:p>
        </p:txBody>
      </p:sp>
    </p:spTree>
    <p:extLst>
      <p:ext uri="{BB962C8B-B14F-4D97-AF65-F5344CB8AC3E}">
        <p14:creationId xmlns:p14="http://schemas.microsoft.com/office/powerpoint/2010/main" val="102563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s3-eu-west-1.amazonaws.com/tutor2u-media/subjects/economics/ppf_efficient_ineffcient.png?mtime=2015031314465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1" y="685800"/>
            <a:ext cx="6791325" cy="508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895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347663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Video tutorial resources</a:t>
            </a:r>
            <a:endParaRPr lang="en-US" dirty="0"/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Trade Gothic LT Std Cn"/>
              </a:rPr>
              <a:t>YouTube: mjmfoodie</a:t>
            </a:r>
          </a:p>
          <a:p>
            <a:pPr eaLnBrk="1" hangingPunct="1"/>
            <a:r>
              <a:rPr lang="en-US" altLang="en-US" smtClean="0">
                <a:latin typeface="Trade Gothic LT Std Cn"/>
              </a:rPr>
              <a:t>YouTube: ACDC Economics</a:t>
            </a:r>
          </a:p>
          <a:p>
            <a:pPr eaLnBrk="1" hangingPunct="1"/>
            <a:r>
              <a:rPr lang="en-US" altLang="en-US" smtClean="0">
                <a:latin typeface="Trade Gothic LT Std Cn"/>
              </a:rPr>
              <a:t>YouTube: Welker’s Wikinomics</a:t>
            </a:r>
          </a:p>
          <a:p>
            <a:pPr eaLnBrk="1" hangingPunct="1"/>
            <a:r>
              <a:rPr lang="en-US" altLang="en-US" smtClean="0">
                <a:latin typeface="Trade Gothic LT Std Cn"/>
              </a:rPr>
              <a:t>YouTube: Crash Course Economics</a:t>
            </a:r>
          </a:p>
          <a:p>
            <a:pPr eaLnBrk="1" hangingPunct="1"/>
            <a:r>
              <a:rPr lang="en-US" altLang="en-US" smtClean="0">
                <a:latin typeface="Trade Gothic LT Std Cn"/>
              </a:rPr>
              <a:t>Khan Academy</a:t>
            </a:r>
          </a:p>
          <a:p>
            <a:pPr eaLnBrk="1" hangingPunct="1"/>
            <a:r>
              <a:rPr lang="en-US" altLang="en-US" smtClean="0">
                <a:latin typeface="Trade Gothic LT Std Cn"/>
              </a:rPr>
              <a:t>Video Tutorials by Standards</a:t>
            </a:r>
          </a:p>
          <a:p>
            <a:pPr lvl="1" eaLnBrk="1" hangingPunct="1"/>
            <a:r>
              <a:rPr lang="en-US" altLang="en-US" smtClean="0">
                <a:latin typeface="Trade Gothic LT Std Cn"/>
                <a:hlinkClick r:id="rId2"/>
              </a:rPr>
              <a:t>http://www.myteacherpages.com/webpages/JEisele/economics.cfm?subpage=1921307</a:t>
            </a:r>
            <a:endParaRPr lang="en-US" altLang="en-US" smtClean="0">
              <a:latin typeface="Trade Gothic LT Std Cn"/>
            </a:endParaRPr>
          </a:p>
          <a:p>
            <a:pPr eaLnBrk="1" hangingPunct="1"/>
            <a:endParaRPr lang="en-US" altLang="en-US" smtClean="0">
              <a:latin typeface="Trade Gothic LT Std Cn"/>
            </a:endParaRPr>
          </a:p>
        </p:txBody>
      </p:sp>
    </p:spTree>
    <p:extLst>
      <p:ext uri="{BB962C8B-B14F-4D97-AF65-F5344CB8AC3E}">
        <p14:creationId xmlns:p14="http://schemas.microsoft.com/office/powerpoint/2010/main" val="411803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7224" y="122534"/>
            <a:ext cx="5065810" cy="8002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600" b="0" i="0" u="none" strike="noStrike" kern="1200" cap="none" spc="0" normalizeH="0" baseline="0" noProof="0" dirty="0" smtClean="0">
                <a:ln w="0"/>
                <a:solidFill>
                  <a:srgbClr val="052F6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Warm up – 8.7.17</a:t>
            </a:r>
            <a:endParaRPr kumimoji="0" lang="en-US" sz="4600" b="0" i="0" u="none" strike="noStrike" kern="1200" cap="none" spc="0" normalizeH="0" baseline="0" noProof="0" dirty="0">
              <a:ln w="0"/>
              <a:solidFill>
                <a:srgbClr val="052F6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7535" y="922753"/>
            <a:ext cx="11443062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Please write down the statements below. Use the PPC on the next slide to calculate Opportunity Cost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7224" y="1793795"/>
            <a:ext cx="10881360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1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) From Point A to Point B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2. From Point A to Point 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3. From Point D to Point A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4. From Point C to Point B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Bonus Question: Why is the curve bowed out</a:t>
            </a:r>
            <a:r>
              <a:rPr kumimoji="0" lang="en-US" sz="3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4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2062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1440" y="0"/>
            <a:ext cx="122834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976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3116" y="224135"/>
            <a:ext cx="39260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 smtClean="0">
                <a:ln w="0"/>
                <a:solidFill>
                  <a:srgbClr val="052F6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Scarcity … </a:t>
            </a:r>
            <a:endParaRPr kumimoji="0" lang="en-US" sz="5400" b="0" i="0" u="none" strike="noStrike" kern="1200" cap="none" spc="0" normalizeH="0" baseline="0" noProof="0" dirty="0">
              <a:ln w="0"/>
              <a:solidFill>
                <a:srgbClr val="052F6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020" y="1147465"/>
            <a:ext cx="5683045" cy="49911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5434" y="1147465"/>
            <a:ext cx="5119534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641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6115" y="171883"/>
            <a:ext cx="736291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 smtClean="0">
                <a:ln w="0"/>
                <a:solidFill>
                  <a:srgbClr val="052F6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Standard for the day: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1200" cap="none" spc="0" normalizeH="0" baseline="0" noProof="0" dirty="0">
              <a:ln w="0"/>
              <a:solidFill>
                <a:srgbClr val="052F6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4948" y="1464544"/>
            <a:ext cx="115475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Define opportunity cost as the next best alternative given up when individuals, businesses, and governments confront scarcity by making choices.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115" y="3388783"/>
            <a:ext cx="11584641" cy="3147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92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3"/>
          <p:cNvSpPr>
            <a:spLocks noGrp="1" noChangeArrowheads="1"/>
          </p:cNvSpPr>
          <p:nvPr>
            <p:ph idx="1"/>
          </p:nvPr>
        </p:nvSpPr>
        <p:spPr>
          <a:xfrm>
            <a:off x="202795" y="609600"/>
            <a:ext cx="6962503" cy="4953000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en-US" sz="3200" b="1" u="sng" dirty="0">
                <a:solidFill>
                  <a:schemeClr val="tx1"/>
                </a:solidFill>
              </a:rPr>
              <a:t>Points on the curve</a:t>
            </a:r>
            <a:r>
              <a:rPr lang="en-US" sz="3200" u="sng" dirty="0">
                <a:solidFill>
                  <a:schemeClr val="tx1"/>
                </a:solidFill>
              </a:rPr>
              <a:t> – efficient combination of </a:t>
            </a:r>
            <a:r>
              <a:rPr lang="en-US" sz="3200" u="sng" dirty="0" smtClean="0">
                <a:solidFill>
                  <a:schemeClr val="tx1"/>
                </a:solidFill>
              </a:rPr>
              <a:t>goods/services (B, C, D)</a:t>
            </a:r>
            <a:endParaRPr lang="en-US" sz="3200" u="sng" dirty="0">
              <a:solidFill>
                <a:schemeClr val="tx1"/>
              </a:solidFill>
            </a:endParaRPr>
          </a:p>
          <a:p>
            <a:pPr eaLnBrk="1" hangingPunct="1">
              <a:defRPr/>
            </a:pPr>
            <a:r>
              <a:rPr lang="en-US" sz="3200" b="1" u="sng" dirty="0">
                <a:solidFill>
                  <a:schemeClr val="tx1"/>
                </a:solidFill>
              </a:rPr>
              <a:t>Points inside (under) the curve</a:t>
            </a:r>
            <a:r>
              <a:rPr lang="en-US" sz="3200" u="sng" dirty="0">
                <a:solidFill>
                  <a:schemeClr val="tx1"/>
                </a:solidFill>
              </a:rPr>
              <a:t> – inefficient use of </a:t>
            </a:r>
            <a:r>
              <a:rPr lang="en-US" sz="3200" u="sng" dirty="0" smtClean="0">
                <a:solidFill>
                  <a:schemeClr val="tx1"/>
                </a:solidFill>
              </a:rPr>
              <a:t>resources (A)</a:t>
            </a:r>
            <a:endParaRPr lang="en-US" sz="3200" u="sng" dirty="0">
              <a:solidFill>
                <a:schemeClr val="tx1"/>
              </a:solidFill>
            </a:endParaRPr>
          </a:p>
          <a:p>
            <a:pPr eaLnBrk="1" hangingPunct="1">
              <a:defRPr/>
            </a:pPr>
            <a:r>
              <a:rPr lang="en-US" sz="3200" b="1" u="sng" dirty="0">
                <a:solidFill>
                  <a:schemeClr val="tx1"/>
                </a:solidFill>
              </a:rPr>
              <a:t>Points outside the curve</a:t>
            </a:r>
            <a:r>
              <a:rPr lang="en-US" sz="3200" u="sng" dirty="0">
                <a:solidFill>
                  <a:schemeClr val="tx1"/>
                </a:solidFill>
              </a:rPr>
              <a:t> – unattainable points (current productive resources will not allow the economy to produce </a:t>
            </a:r>
            <a:r>
              <a:rPr lang="en-US" sz="3200" u="sng" dirty="0" smtClean="0">
                <a:solidFill>
                  <a:schemeClr val="tx1"/>
                </a:solidFill>
              </a:rPr>
              <a:t>(E)</a:t>
            </a:r>
            <a:endParaRPr lang="en-US" sz="3200" u="sng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9157" y="609600"/>
            <a:ext cx="4525330" cy="578018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5587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676400" y="274638"/>
            <a:ext cx="8534400" cy="1401762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Why are PPCs/PPFs valuable to decision-makers?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idx="1"/>
          </p:nvPr>
        </p:nvSpPr>
        <p:spPr>
          <a:xfrm>
            <a:off x="461554" y="1759131"/>
            <a:ext cx="11730446" cy="52578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400" u="sng" dirty="0">
                <a:solidFill>
                  <a:schemeClr val="tx1"/>
                </a:solidFill>
              </a:rPr>
              <a:t>Graphical illustration of </a:t>
            </a:r>
            <a:r>
              <a:rPr lang="en-US" sz="4400" u="sng" dirty="0" smtClean="0">
                <a:solidFill>
                  <a:schemeClr val="tx1"/>
                </a:solidFill>
              </a:rPr>
              <a:t>“OC” to </a:t>
            </a:r>
            <a:r>
              <a:rPr lang="en-US" sz="4400" u="sng" dirty="0">
                <a:solidFill>
                  <a:schemeClr val="tx1"/>
                </a:solidFill>
              </a:rPr>
              <a:t>produce more or one good (or service) </a:t>
            </a:r>
          </a:p>
          <a:p>
            <a:pPr eaLnBrk="1" hangingPunct="1">
              <a:defRPr/>
            </a:pPr>
            <a:r>
              <a:rPr lang="en-US" sz="4400" u="sng" dirty="0">
                <a:solidFill>
                  <a:schemeClr val="tx1"/>
                </a:solidFill>
              </a:rPr>
              <a:t>Shows how efficient (or inefficient) an economy is working</a:t>
            </a:r>
          </a:p>
          <a:p>
            <a:pPr eaLnBrk="1" hangingPunct="1">
              <a:defRPr/>
            </a:pPr>
            <a:r>
              <a:rPr lang="en-US" sz="4400" u="sng" dirty="0">
                <a:solidFill>
                  <a:schemeClr val="tx1"/>
                </a:solidFill>
              </a:rPr>
              <a:t>Shows growth or reduction</a:t>
            </a:r>
          </a:p>
          <a:p>
            <a:pPr eaLnBrk="1" hangingPunct="1">
              <a:defRPr/>
            </a:pPr>
            <a:endParaRPr lang="en-US" sz="4400" dirty="0">
              <a:solidFill>
                <a:schemeClr val="tx1"/>
              </a:solidFill>
            </a:endParaRPr>
          </a:p>
          <a:p>
            <a:pPr eaLnBrk="1" hangingPunct="1"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13178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0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52227" grpId="0" build="p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31515" y="-123857"/>
            <a:ext cx="8534400" cy="1507067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Why would the PPC/PPF move?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>
          <a:xfrm>
            <a:off x="331515" y="1169126"/>
            <a:ext cx="5538651" cy="52578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400" u="sng" dirty="0">
                <a:solidFill>
                  <a:schemeClr val="tx1"/>
                </a:solidFill>
              </a:rPr>
              <a:t>When the quantity or quality of land, labor, capital, or technology grows, the ENTIRE PPC will </a:t>
            </a:r>
            <a:r>
              <a:rPr lang="en-US" sz="4400" i="1" u="sng" dirty="0">
                <a:solidFill>
                  <a:schemeClr val="tx1"/>
                </a:solidFill>
              </a:rPr>
              <a:t>shift to the right 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sz="4400" i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9805" y="1169126"/>
            <a:ext cx="5924550" cy="5166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852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  <p:bldP spid="58371" grpId="0" build="p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31515" y="-123857"/>
            <a:ext cx="8534400" cy="1507067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Why would the PPC/PPF move?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>
          <a:xfrm>
            <a:off x="331515" y="1221377"/>
            <a:ext cx="5199017" cy="5257800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en-US" sz="4400" u="sng" dirty="0" smtClean="0">
                <a:solidFill>
                  <a:schemeClr val="tx1"/>
                </a:solidFill>
              </a:rPr>
              <a:t>When </a:t>
            </a:r>
            <a:r>
              <a:rPr lang="en-US" sz="4400" u="sng" dirty="0">
                <a:solidFill>
                  <a:schemeClr val="tx1"/>
                </a:solidFill>
              </a:rPr>
              <a:t>the quantity or quality of land, labor, and capital shrinks, the ENTIRE PPC will </a:t>
            </a:r>
            <a:r>
              <a:rPr lang="en-US" sz="4400" i="1" u="sng" dirty="0">
                <a:solidFill>
                  <a:schemeClr val="tx1"/>
                </a:solidFill>
              </a:rPr>
              <a:t>shift to the left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sz="4400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5143" y="1221377"/>
            <a:ext cx="672737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653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  <p:bldP spid="58371" grpId="0" build="p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/>
          <p:cNvSpPr>
            <a:spLocks noGrp="1" noChangeArrowheads="1"/>
          </p:cNvSpPr>
          <p:nvPr>
            <p:ph type="title"/>
          </p:nvPr>
        </p:nvSpPr>
        <p:spPr>
          <a:xfrm>
            <a:off x="152400" y="-44449"/>
            <a:ext cx="8534400" cy="1507067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PPC – an example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2362200" y="2286001"/>
            <a:ext cx="3429000" cy="3800475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altLang="en-US" sz="2400" dirty="0"/>
              <a:t>Suppose a country makes Pencils and Pens.</a:t>
            </a:r>
          </a:p>
          <a:p>
            <a:pPr eaLnBrk="1" hangingPunct="1"/>
            <a:r>
              <a:rPr lang="en-US" altLang="en-US" sz="2400" dirty="0"/>
              <a:t>If they devoted ALL of their resources to pencils, they could make 500 a day</a:t>
            </a:r>
          </a:p>
          <a:p>
            <a:pPr eaLnBrk="1" hangingPunct="1"/>
            <a:r>
              <a:rPr lang="en-US" altLang="en-US" sz="2400" dirty="0"/>
              <a:t>…..to pens, they could make 300 a day</a:t>
            </a:r>
          </a:p>
        </p:txBody>
      </p:sp>
      <p:pic>
        <p:nvPicPr>
          <p:cNvPr id="40965" name="Picture 5" descr="Spare_Pencil_Blc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590800"/>
            <a:ext cx="131445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7" name="Picture 7" descr="cocobolo_corian_alum_pen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2590800"/>
            <a:ext cx="1828800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8" name="Text Box 8"/>
          <p:cNvSpPr txBox="1">
            <a:spLocks noChangeArrowheads="1"/>
          </p:cNvSpPr>
          <p:nvPr/>
        </p:nvSpPr>
        <p:spPr bwMode="auto">
          <a:xfrm>
            <a:off x="6248400" y="4038600"/>
            <a:ext cx="1600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200" b="0" dirty="0">
                <a:solidFill>
                  <a:srgbClr val="003366"/>
                </a:solidFill>
              </a:rPr>
              <a:t>500</a:t>
            </a:r>
          </a:p>
        </p:txBody>
      </p:sp>
      <p:sp>
        <p:nvSpPr>
          <p:cNvPr id="40969" name="Text Box 9"/>
          <p:cNvSpPr txBox="1">
            <a:spLocks noChangeArrowheads="1"/>
          </p:cNvSpPr>
          <p:nvPr/>
        </p:nvSpPr>
        <p:spPr bwMode="auto">
          <a:xfrm>
            <a:off x="8686800" y="4038600"/>
            <a:ext cx="1600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200" b="0" dirty="0">
                <a:solidFill>
                  <a:srgbClr val="003366"/>
                </a:solidFill>
              </a:rPr>
              <a:t>300</a:t>
            </a:r>
          </a:p>
        </p:txBody>
      </p:sp>
    </p:spTree>
    <p:extLst>
      <p:ext uri="{BB962C8B-B14F-4D97-AF65-F5344CB8AC3E}">
        <p14:creationId xmlns:p14="http://schemas.microsoft.com/office/powerpoint/2010/main" val="14701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8" grpId="0"/>
      <p:bldP spid="40969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228600" y="-98334"/>
            <a:ext cx="8534400" cy="1507067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PPC – an example</a:t>
            </a:r>
          </a:p>
        </p:txBody>
      </p:sp>
      <p:cxnSp>
        <p:nvCxnSpPr>
          <p:cNvPr id="6" name="Straight Connector 5"/>
          <p:cNvCxnSpPr/>
          <p:nvPr/>
        </p:nvCxnSpPr>
        <p:spPr bwMode="auto">
          <a:xfrm rot="5400000">
            <a:off x="2057401" y="4038601"/>
            <a:ext cx="3048000" cy="3175"/>
          </a:xfrm>
          <a:prstGeom prst="line">
            <a:avLst/>
          </a:prstGeom>
          <a:noFill/>
          <a:ln w="317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/>
          <p:cNvCxnSpPr/>
          <p:nvPr/>
        </p:nvCxnSpPr>
        <p:spPr bwMode="auto">
          <a:xfrm rot="10800000" flipV="1">
            <a:off x="3581400" y="5562600"/>
            <a:ext cx="3276600" cy="1588"/>
          </a:xfrm>
          <a:prstGeom prst="line">
            <a:avLst/>
          </a:prstGeom>
          <a:noFill/>
          <a:ln w="317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0" name="Picture 5" descr="Spare_Pencil_Blc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886200"/>
            <a:ext cx="78105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2514601" y="2667000"/>
            <a:ext cx="9509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200" b="0" dirty="0">
                <a:solidFill>
                  <a:srgbClr val="003366"/>
                </a:solidFill>
              </a:rPr>
              <a:t>500</a:t>
            </a:r>
          </a:p>
        </p:txBody>
      </p:sp>
      <p:sp>
        <p:nvSpPr>
          <p:cNvPr id="22535" name="TextBox 13"/>
          <p:cNvSpPr txBox="1">
            <a:spLocks noChangeArrowheads="1"/>
          </p:cNvSpPr>
          <p:nvPr/>
        </p:nvSpPr>
        <p:spPr bwMode="auto">
          <a:xfrm>
            <a:off x="1828800" y="3505200"/>
            <a:ext cx="1371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1800" b="0" dirty="0">
                <a:solidFill>
                  <a:srgbClr val="003366"/>
                </a:solidFill>
              </a:rPr>
              <a:t>Pencils</a:t>
            </a:r>
          </a:p>
        </p:txBody>
      </p:sp>
      <p:pic>
        <p:nvPicPr>
          <p:cNvPr id="15" name="Picture 7" descr="cocobolo_corian_alum_pen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5867401"/>
            <a:ext cx="990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5867400" y="5715000"/>
            <a:ext cx="1600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200" b="0" dirty="0">
                <a:solidFill>
                  <a:srgbClr val="003366"/>
                </a:solidFill>
              </a:rPr>
              <a:t>300</a:t>
            </a:r>
          </a:p>
        </p:txBody>
      </p:sp>
      <p:sp>
        <p:nvSpPr>
          <p:cNvPr id="22538" name="TextBox 16"/>
          <p:cNvSpPr txBox="1">
            <a:spLocks noChangeArrowheads="1"/>
          </p:cNvSpPr>
          <p:nvPr/>
        </p:nvSpPr>
        <p:spPr bwMode="auto">
          <a:xfrm>
            <a:off x="6934200" y="5486400"/>
            <a:ext cx="1524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1800" b="0" dirty="0">
                <a:solidFill>
                  <a:srgbClr val="003366"/>
                </a:solidFill>
              </a:rPr>
              <a:t>Pens</a:t>
            </a:r>
          </a:p>
        </p:txBody>
      </p:sp>
      <p:sp>
        <p:nvSpPr>
          <p:cNvPr id="19" name="Arc 18"/>
          <p:cNvSpPr/>
          <p:nvPr/>
        </p:nvSpPr>
        <p:spPr bwMode="auto">
          <a:xfrm>
            <a:off x="3581400" y="2895601"/>
            <a:ext cx="914400" cy="733663"/>
          </a:xfrm>
          <a:prstGeom prst="arc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20" name="Arc 19"/>
          <p:cNvSpPr/>
          <p:nvPr/>
        </p:nvSpPr>
        <p:spPr bwMode="auto">
          <a:xfrm>
            <a:off x="3581400" y="2895601"/>
            <a:ext cx="4191000" cy="733663"/>
          </a:xfrm>
          <a:prstGeom prst="arc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21" name="Arc 20"/>
          <p:cNvSpPr/>
          <p:nvPr/>
        </p:nvSpPr>
        <p:spPr bwMode="auto">
          <a:xfrm>
            <a:off x="3581400" y="2895601"/>
            <a:ext cx="4191000" cy="733663"/>
          </a:xfrm>
          <a:prstGeom prst="arc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22" name="Arc 21"/>
          <p:cNvSpPr/>
          <p:nvPr/>
        </p:nvSpPr>
        <p:spPr bwMode="auto">
          <a:xfrm>
            <a:off x="5715000" y="2971800"/>
            <a:ext cx="1066800" cy="762000"/>
          </a:xfrm>
          <a:prstGeom prst="arc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28" name="Arc 27"/>
          <p:cNvSpPr/>
          <p:nvPr/>
        </p:nvSpPr>
        <p:spPr bwMode="auto">
          <a:xfrm>
            <a:off x="7543800" y="6019801"/>
            <a:ext cx="914400" cy="733663"/>
          </a:xfrm>
          <a:prstGeom prst="arc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endParaRPr lang="en-US" dirty="0">
              <a:solidFill>
                <a:srgbClr val="003366"/>
              </a:solidFill>
            </a:endParaRPr>
          </a:p>
        </p:txBody>
      </p:sp>
      <p:sp>
        <p:nvSpPr>
          <p:cNvPr id="31" name="Freeform 30"/>
          <p:cNvSpPr>
            <a:spLocks noChangeArrowheads="1"/>
          </p:cNvSpPr>
          <p:nvPr/>
        </p:nvSpPr>
        <p:spPr bwMode="auto">
          <a:xfrm>
            <a:off x="3592513" y="2938463"/>
            <a:ext cx="2767012" cy="369332"/>
          </a:xfrm>
          <a:custGeom>
            <a:avLst/>
            <a:gdLst>
              <a:gd name="T0" fmla="*/ 0 w 2767266"/>
              <a:gd name="T1" fmla="*/ 0 h 2634343"/>
              <a:gd name="T2" fmla="*/ 43539 w 2767266"/>
              <a:gd name="T3" fmla="*/ 54447 h 2634343"/>
              <a:gd name="T4" fmla="*/ 174155 w 2767266"/>
              <a:gd name="T5" fmla="*/ 87116 h 2634343"/>
              <a:gd name="T6" fmla="*/ 206809 w 2767266"/>
              <a:gd name="T7" fmla="*/ 98005 h 2634343"/>
              <a:gd name="T8" fmla="*/ 348311 w 2767266"/>
              <a:gd name="T9" fmla="*/ 130673 h 2634343"/>
              <a:gd name="T10" fmla="*/ 380965 w 2767266"/>
              <a:gd name="T11" fmla="*/ 152453 h 2634343"/>
              <a:gd name="T12" fmla="*/ 446273 w 2767266"/>
              <a:gd name="T13" fmla="*/ 174231 h 2634343"/>
              <a:gd name="T14" fmla="*/ 533351 w 2767266"/>
              <a:gd name="T15" fmla="*/ 217789 h 2634343"/>
              <a:gd name="T16" fmla="*/ 533351 w 2767266"/>
              <a:gd name="T17" fmla="*/ 217789 h 2634343"/>
              <a:gd name="T18" fmla="*/ 598659 w 2767266"/>
              <a:gd name="T19" fmla="*/ 250457 h 2634343"/>
              <a:gd name="T20" fmla="*/ 696621 w 2767266"/>
              <a:gd name="T21" fmla="*/ 304905 h 2634343"/>
              <a:gd name="T22" fmla="*/ 751045 w 2767266"/>
              <a:gd name="T23" fmla="*/ 337573 h 2634343"/>
              <a:gd name="T24" fmla="*/ 783699 w 2767266"/>
              <a:gd name="T25" fmla="*/ 359352 h 2634343"/>
              <a:gd name="T26" fmla="*/ 849007 w 2767266"/>
              <a:gd name="T27" fmla="*/ 381131 h 2634343"/>
              <a:gd name="T28" fmla="*/ 1012278 w 2767266"/>
              <a:gd name="T29" fmla="*/ 490026 h 2634343"/>
              <a:gd name="T30" fmla="*/ 1034048 w 2767266"/>
              <a:gd name="T31" fmla="*/ 511804 h 2634343"/>
              <a:gd name="T32" fmla="*/ 1066702 w 2767266"/>
              <a:gd name="T33" fmla="*/ 522694 h 2634343"/>
              <a:gd name="T34" fmla="*/ 1164664 w 2767266"/>
              <a:gd name="T35" fmla="*/ 577142 h 2634343"/>
              <a:gd name="T36" fmla="*/ 1229972 w 2767266"/>
              <a:gd name="T37" fmla="*/ 588031 h 2634343"/>
              <a:gd name="T38" fmla="*/ 1262627 w 2767266"/>
              <a:gd name="T39" fmla="*/ 609810 h 2634343"/>
              <a:gd name="T40" fmla="*/ 1327935 w 2767266"/>
              <a:gd name="T41" fmla="*/ 642478 h 2634343"/>
              <a:gd name="T42" fmla="*/ 1404128 w 2767266"/>
              <a:gd name="T43" fmla="*/ 729594 h 2634343"/>
              <a:gd name="T44" fmla="*/ 1447667 w 2767266"/>
              <a:gd name="T45" fmla="*/ 751373 h 2634343"/>
              <a:gd name="T46" fmla="*/ 1502090 w 2767266"/>
              <a:gd name="T47" fmla="*/ 805821 h 2634343"/>
              <a:gd name="T48" fmla="*/ 1512975 w 2767266"/>
              <a:gd name="T49" fmla="*/ 838489 h 2634343"/>
              <a:gd name="T50" fmla="*/ 1545629 w 2767266"/>
              <a:gd name="T51" fmla="*/ 860267 h 2634343"/>
              <a:gd name="T52" fmla="*/ 1600053 w 2767266"/>
              <a:gd name="T53" fmla="*/ 914715 h 2634343"/>
              <a:gd name="T54" fmla="*/ 1632707 w 2767266"/>
              <a:gd name="T55" fmla="*/ 936494 h 2634343"/>
              <a:gd name="T56" fmla="*/ 1665361 w 2767266"/>
              <a:gd name="T57" fmla="*/ 969162 h 2634343"/>
              <a:gd name="T58" fmla="*/ 1698015 w 2767266"/>
              <a:gd name="T59" fmla="*/ 990941 h 2634343"/>
              <a:gd name="T60" fmla="*/ 1719785 w 2767266"/>
              <a:gd name="T61" fmla="*/ 1012720 h 2634343"/>
              <a:gd name="T62" fmla="*/ 1785093 w 2767266"/>
              <a:gd name="T63" fmla="*/ 1067169 h 2634343"/>
              <a:gd name="T64" fmla="*/ 1839516 w 2767266"/>
              <a:gd name="T65" fmla="*/ 1132505 h 2634343"/>
              <a:gd name="T66" fmla="*/ 1861286 w 2767266"/>
              <a:gd name="T67" fmla="*/ 1165174 h 2634343"/>
              <a:gd name="T68" fmla="*/ 1904825 w 2767266"/>
              <a:gd name="T69" fmla="*/ 1208732 h 2634343"/>
              <a:gd name="T70" fmla="*/ 1948364 w 2767266"/>
              <a:gd name="T71" fmla="*/ 1252290 h 2634343"/>
              <a:gd name="T72" fmla="*/ 2002787 w 2767266"/>
              <a:gd name="T73" fmla="*/ 1306737 h 2634343"/>
              <a:gd name="T74" fmla="*/ 2024557 w 2767266"/>
              <a:gd name="T75" fmla="*/ 1328516 h 2634343"/>
              <a:gd name="T76" fmla="*/ 2057211 w 2767266"/>
              <a:gd name="T77" fmla="*/ 1350294 h 2634343"/>
              <a:gd name="T78" fmla="*/ 2100749 w 2767266"/>
              <a:gd name="T79" fmla="*/ 1404742 h 2634343"/>
              <a:gd name="T80" fmla="*/ 2166057 w 2767266"/>
              <a:gd name="T81" fmla="*/ 1480968 h 2634343"/>
              <a:gd name="T82" fmla="*/ 2187827 w 2767266"/>
              <a:gd name="T83" fmla="*/ 1513636 h 2634343"/>
              <a:gd name="T84" fmla="*/ 2242250 w 2767266"/>
              <a:gd name="T85" fmla="*/ 1557194 h 2634343"/>
              <a:gd name="T86" fmla="*/ 2318443 w 2767266"/>
              <a:gd name="T87" fmla="*/ 1644310 h 2634343"/>
              <a:gd name="T88" fmla="*/ 2340213 w 2767266"/>
              <a:gd name="T89" fmla="*/ 1676979 h 2634343"/>
              <a:gd name="T90" fmla="*/ 2361983 w 2767266"/>
              <a:gd name="T91" fmla="*/ 1698757 h 2634343"/>
              <a:gd name="T92" fmla="*/ 2394636 w 2767266"/>
              <a:gd name="T93" fmla="*/ 1764095 h 2634343"/>
              <a:gd name="T94" fmla="*/ 2416406 w 2767266"/>
              <a:gd name="T95" fmla="*/ 1829431 h 2634343"/>
              <a:gd name="T96" fmla="*/ 2481714 w 2767266"/>
              <a:gd name="T97" fmla="*/ 1916547 h 2634343"/>
              <a:gd name="T98" fmla="*/ 2557907 w 2767266"/>
              <a:gd name="T99" fmla="*/ 2003662 h 2634343"/>
              <a:gd name="T100" fmla="*/ 2601445 w 2767266"/>
              <a:gd name="T101" fmla="*/ 2069000 h 2634343"/>
              <a:gd name="T102" fmla="*/ 2634100 w 2767266"/>
              <a:gd name="T103" fmla="*/ 2123446 h 2634343"/>
              <a:gd name="T104" fmla="*/ 2655870 w 2767266"/>
              <a:gd name="T105" fmla="*/ 2199672 h 2634343"/>
              <a:gd name="T106" fmla="*/ 2666755 w 2767266"/>
              <a:gd name="T107" fmla="*/ 2232339 h 2634343"/>
              <a:gd name="T108" fmla="*/ 2677638 w 2767266"/>
              <a:gd name="T109" fmla="*/ 2297678 h 2634343"/>
              <a:gd name="T110" fmla="*/ 2688523 w 2767266"/>
              <a:gd name="T111" fmla="*/ 2330345 h 2634343"/>
              <a:gd name="T112" fmla="*/ 2699408 w 2767266"/>
              <a:gd name="T113" fmla="*/ 2373904 h 2634343"/>
              <a:gd name="T114" fmla="*/ 2721178 w 2767266"/>
              <a:gd name="T115" fmla="*/ 2482798 h 2634343"/>
              <a:gd name="T116" fmla="*/ 2742948 w 2767266"/>
              <a:gd name="T117" fmla="*/ 2548134 h 2634343"/>
              <a:gd name="T118" fmla="*/ 2753831 w 2767266"/>
              <a:gd name="T119" fmla="*/ 2580803 h 2634343"/>
              <a:gd name="T120" fmla="*/ 2764716 w 2767266"/>
              <a:gd name="T121" fmla="*/ 2635250 h 263434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2767266"/>
              <a:gd name="T184" fmla="*/ 0 h 2634343"/>
              <a:gd name="T185" fmla="*/ 2767266 w 2767266"/>
              <a:gd name="T186" fmla="*/ 2634343 h 2634343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2767266" h="2634343">
                <a:moveTo>
                  <a:pt x="0" y="0"/>
                </a:moveTo>
                <a:cubicBezTo>
                  <a:pt x="7693" y="11540"/>
                  <a:pt x="28030" y="46671"/>
                  <a:pt x="43543" y="54428"/>
                </a:cubicBezTo>
                <a:cubicBezTo>
                  <a:pt x="96334" y="80824"/>
                  <a:pt x="118402" y="74693"/>
                  <a:pt x="174171" y="87086"/>
                </a:cubicBezTo>
                <a:cubicBezTo>
                  <a:pt x="185372" y="89575"/>
                  <a:pt x="195647" y="95391"/>
                  <a:pt x="206828" y="97971"/>
                </a:cubicBezTo>
                <a:cubicBezTo>
                  <a:pt x="362973" y="134004"/>
                  <a:pt x="269405" y="104318"/>
                  <a:pt x="348343" y="130628"/>
                </a:cubicBezTo>
                <a:cubicBezTo>
                  <a:pt x="359229" y="137885"/>
                  <a:pt x="369045" y="147086"/>
                  <a:pt x="381000" y="152400"/>
                </a:cubicBezTo>
                <a:cubicBezTo>
                  <a:pt x="401971" y="161721"/>
                  <a:pt x="446314" y="174171"/>
                  <a:pt x="446314" y="174171"/>
                </a:cubicBezTo>
                <a:cubicBezTo>
                  <a:pt x="484312" y="212171"/>
                  <a:pt x="458348" y="192698"/>
                  <a:pt x="533400" y="217714"/>
                </a:cubicBezTo>
                <a:cubicBezTo>
                  <a:pt x="575604" y="245851"/>
                  <a:pt x="553645" y="235349"/>
                  <a:pt x="598714" y="250371"/>
                </a:cubicBezTo>
                <a:cubicBezTo>
                  <a:pt x="673575" y="300279"/>
                  <a:pt x="639205" y="285639"/>
                  <a:pt x="696685" y="304800"/>
                </a:cubicBezTo>
                <a:cubicBezTo>
                  <a:pt x="739211" y="347324"/>
                  <a:pt x="694589" y="309194"/>
                  <a:pt x="751114" y="337457"/>
                </a:cubicBezTo>
                <a:cubicBezTo>
                  <a:pt x="762816" y="343308"/>
                  <a:pt x="771816" y="353915"/>
                  <a:pt x="783771" y="359228"/>
                </a:cubicBezTo>
                <a:cubicBezTo>
                  <a:pt x="804742" y="368549"/>
                  <a:pt x="829990" y="368270"/>
                  <a:pt x="849085" y="381000"/>
                </a:cubicBezTo>
                <a:lnTo>
                  <a:pt x="1012371" y="489857"/>
                </a:lnTo>
                <a:cubicBezTo>
                  <a:pt x="1020911" y="495550"/>
                  <a:pt x="1025342" y="506348"/>
                  <a:pt x="1034143" y="511628"/>
                </a:cubicBezTo>
                <a:cubicBezTo>
                  <a:pt x="1043982" y="517532"/>
                  <a:pt x="1056537" y="517382"/>
                  <a:pt x="1066800" y="522514"/>
                </a:cubicBezTo>
                <a:cubicBezTo>
                  <a:pt x="1087865" y="533046"/>
                  <a:pt x="1138565" y="569081"/>
                  <a:pt x="1164771" y="576943"/>
                </a:cubicBezTo>
                <a:cubicBezTo>
                  <a:pt x="1185912" y="583285"/>
                  <a:pt x="1208314" y="584200"/>
                  <a:pt x="1230085" y="587828"/>
                </a:cubicBezTo>
                <a:cubicBezTo>
                  <a:pt x="1240971" y="595085"/>
                  <a:pt x="1251041" y="603749"/>
                  <a:pt x="1262743" y="609600"/>
                </a:cubicBezTo>
                <a:cubicBezTo>
                  <a:pt x="1352884" y="654671"/>
                  <a:pt x="1234462" y="579861"/>
                  <a:pt x="1328057" y="642257"/>
                </a:cubicBezTo>
                <a:cubicBezTo>
                  <a:pt x="1347826" y="671910"/>
                  <a:pt x="1372417" y="713423"/>
                  <a:pt x="1404257" y="729343"/>
                </a:cubicBezTo>
                <a:lnTo>
                  <a:pt x="1447800" y="751114"/>
                </a:lnTo>
                <a:cubicBezTo>
                  <a:pt x="1465943" y="769257"/>
                  <a:pt x="1494114" y="781202"/>
                  <a:pt x="1502228" y="805543"/>
                </a:cubicBezTo>
                <a:cubicBezTo>
                  <a:pt x="1505857" y="816429"/>
                  <a:pt x="1505946" y="829240"/>
                  <a:pt x="1513114" y="838200"/>
                </a:cubicBezTo>
                <a:cubicBezTo>
                  <a:pt x="1521287" y="848416"/>
                  <a:pt x="1535925" y="851356"/>
                  <a:pt x="1545771" y="859971"/>
                </a:cubicBezTo>
                <a:cubicBezTo>
                  <a:pt x="1565081" y="876867"/>
                  <a:pt x="1582057" y="896257"/>
                  <a:pt x="1600200" y="914400"/>
                </a:cubicBezTo>
                <a:cubicBezTo>
                  <a:pt x="1609451" y="923651"/>
                  <a:pt x="1622806" y="927796"/>
                  <a:pt x="1632857" y="936171"/>
                </a:cubicBezTo>
                <a:cubicBezTo>
                  <a:pt x="1644684" y="946026"/>
                  <a:pt x="1653688" y="958973"/>
                  <a:pt x="1665514" y="968828"/>
                </a:cubicBezTo>
                <a:cubicBezTo>
                  <a:pt x="1675565" y="977204"/>
                  <a:pt x="1687955" y="982427"/>
                  <a:pt x="1698171" y="990600"/>
                </a:cubicBezTo>
                <a:cubicBezTo>
                  <a:pt x="1706185" y="997011"/>
                  <a:pt x="1711929" y="1005960"/>
                  <a:pt x="1719943" y="1012371"/>
                </a:cubicBezTo>
                <a:cubicBezTo>
                  <a:pt x="1795714" y="1072987"/>
                  <a:pt x="1707690" y="989233"/>
                  <a:pt x="1785257" y="1066800"/>
                </a:cubicBezTo>
                <a:cubicBezTo>
                  <a:pt x="1831962" y="1160211"/>
                  <a:pt x="1778141" y="1070571"/>
                  <a:pt x="1839685" y="1132114"/>
                </a:cubicBezTo>
                <a:cubicBezTo>
                  <a:pt x="1848936" y="1141365"/>
                  <a:pt x="1852943" y="1154838"/>
                  <a:pt x="1861457" y="1164771"/>
                </a:cubicBezTo>
                <a:cubicBezTo>
                  <a:pt x="1874815" y="1180356"/>
                  <a:pt x="1890486" y="1193800"/>
                  <a:pt x="1905000" y="1208314"/>
                </a:cubicBezTo>
                <a:lnTo>
                  <a:pt x="1948543" y="1251857"/>
                </a:lnTo>
                <a:lnTo>
                  <a:pt x="2002971" y="1306286"/>
                </a:lnTo>
                <a:cubicBezTo>
                  <a:pt x="2010228" y="1313543"/>
                  <a:pt x="2016203" y="1322364"/>
                  <a:pt x="2024743" y="1328057"/>
                </a:cubicBezTo>
                <a:lnTo>
                  <a:pt x="2057400" y="1349828"/>
                </a:lnTo>
                <a:cubicBezTo>
                  <a:pt x="2124402" y="1450336"/>
                  <a:pt x="2038903" y="1326708"/>
                  <a:pt x="2100943" y="1404257"/>
                </a:cubicBezTo>
                <a:cubicBezTo>
                  <a:pt x="2167264" y="1487158"/>
                  <a:pt x="2061430" y="1375630"/>
                  <a:pt x="2166257" y="1480457"/>
                </a:cubicBezTo>
                <a:cubicBezTo>
                  <a:pt x="2175508" y="1489708"/>
                  <a:pt x="2178777" y="1503863"/>
                  <a:pt x="2188028" y="1513114"/>
                </a:cubicBezTo>
                <a:cubicBezTo>
                  <a:pt x="2244603" y="1569690"/>
                  <a:pt x="2199370" y="1502799"/>
                  <a:pt x="2242457" y="1556657"/>
                </a:cubicBezTo>
                <a:cubicBezTo>
                  <a:pt x="2314472" y="1646675"/>
                  <a:pt x="2184351" y="1509437"/>
                  <a:pt x="2318657" y="1643743"/>
                </a:cubicBezTo>
                <a:cubicBezTo>
                  <a:pt x="2327908" y="1652994"/>
                  <a:pt x="2332255" y="1666184"/>
                  <a:pt x="2340428" y="1676400"/>
                </a:cubicBezTo>
                <a:cubicBezTo>
                  <a:pt x="2346839" y="1684414"/>
                  <a:pt x="2354943" y="1690914"/>
                  <a:pt x="2362200" y="1698171"/>
                </a:cubicBezTo>
                <a:cubicBezTo>
                  <a:pt x="2401893" y="1817258"/>
                  <a:pt x="2338590" y="1636884"/>
                  <a:pt x="2394857" y="1763486"/>
                </a:cubicBezTo>
                <a:cubicBezTo>
                  <a:pt x="2404177" y="1784457"/>
                  <a:pt x="2409371" y="1807029"/>
                  <a:pt x="2416628" y="1828800"/>
                </a:cubicBezTo>
                <a:cubicBezTo>
                  <a:pt x="2442086" y="1905176"/>
                  <a:pt x="2450996" y="1874622"/>
                  <a:pt x="2481943" y="1915886"/>
                </a:cubicBezTo>
                <a:cubicBezTo>
                  <a:pt x="2545442" y="2000552"/>
                  <a:pt x="2497363" y="1962453"/>
                  <a:pt x="2558143" y="2002971"/>
                </a:cubicBezTo>
                <a:lnTo>
                  <a:pt x="2601685" y="2068286"/>
                </a:lnTo>
                <a:cubicBezTo>
                  <a:pt x="2658200" y="2153061"/>
                  <a:pt x="2566548" y="2054922"/>
                  <a:pt x="2634343" y="2122714"/>
                </a:cubicBezTo>
                <a:cubicBezTo>
                  <a:pt x="2660448" y="2201034"/>
                  <a:pt x="2628768" y="2103207"/>
                  <a:pt x="2656114" y="2198914"/>
                </a:cubicBezTo>
                <a:cubicBezTo>
                  <a:pt x="2659266" y="2209947"/>
                  <a:pt x="2663371" y="2220685"/>
                  <a:pt x="2667000" y="2231571"/>
                </a:cubicBezTo>
                <a:cubicBezTo>
                  <a:pt x="2670628" y="2253343"/>
                  <a:pt x="2673097" y="2275340"/>
                  <a:pt x="2677885" y="2296886"/>
                </a:cubicBezTo>
                <a:cubicBezTo>
                  <a:pt x="2680374" y="2308087"/>
                  <a:pt x="2685619" y="2318510"/>
                  <a:pt x="2688771" y="2329543"/>
                </a:cubicBezTo>
                <a:cubicBezTo>
                  <a:pt x="2692881" y="2343928"/>
                  <a:pt x="2696723" y="2358415"/>
                  <a:pt x="2699657" y="2373086"/>
                </a:cubicBezTo>
                <a:cubicBezTo>
                  <a:pt x="2711424" y="2431917"/>
                  <a:pt x="2706261" y="2431385"/>
                  <a:pt x="2721428" y="2481943"/>
                </a:cubicBezTo>
                <a:cubicBezTo>
                  <a:pt x="2728022" y="2503924"/>
                  <a:pt x="2735943" y="2525486"/>
                  <a:pt x="2743200" y="2547257"/>
                </a:cubicBezTo>
                <a:lnTo>
                  <a:pt x="2754085" y="2579914"/>
                </a:lnTo>
                <a:cubicBezTo>
                  <a:pt x="2767266" y="2619458"/>
                  <a:pt x="2764971" y="2601095"/>
                  <a:pt x="2764971" y="2634343"/>
                </a:cubicBezTo>
              </a:path>
            </a:pathLst>
          </a:custGeom>
          <a:noFill/>
          <a:ln w="381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altLang="en-US" sz="1800" b="0" dirty="0">
              <a:solidFill>
                <a:srgbClr val="003366"/>
              </a:solidFill>
            </a:endParaRPr>
          </a:p>
        </p:txBody>
      </p:sp>
      <p:sp>
        <p:nvSpPr>
          <p:cNvPr id="24593" name="TextBox 31"/>
          <p:cNvSpPr txBox="1">
            <a:spLocks noChangeArrowheads="1"/>
          </p:cNvSpPr>
          <p:nvPr/>
        </p:nvSpPr>
        <p:spPr bwMode="auto">
          <a:xfrm>
            <a:off x="5943600" y="2438400"/>
            <a:ext cx="3810000" cy="1320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2000" b="0" dirty="0">
                <a:solidFill>
                  <a:srgbClr val="003366"/>
                </a:solidFill>
              </a:rPr>
              <a:t>The country/business can produce anywhere on the line when they use ALL of their resources </a:t>
            </a:r>
          </a:p>
        </p:txBody>
      </p:sp>
      <p:cxnSp>
        <p:nvCxnSpPr>
          <p:cNvPr id="24594" name="Straight Arrow Connector 33"/>
          <p:cNvCxnSpPr>
            <a:cxnSpLocks noChangeShapeType="1"/>
            <a:stCxn id="24593" idx="1"/>
          </p:cNvCxnSpPr>
          <p:nvPr/>
        </p:nvCxnSpPr>
        <p:spPr bwMode="auto">
          <a:xfrm flipH="1" flipV="1">
            <a:off x="4114800" y="3048000"/>
            <a:ext cx="1828800" cy="508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595" name="Straight Arrow Connector 34"/>
          <p:cNvCxnSpPr>
            <a:cxnSpLocks noChangeShapeType="1"/>
            <a:stCxn id="24593" idx="1"/>
          </p:cNvCxnSpPr>
          <p:nvPr/>
        </p:nvCxnSpPr>
        <p:spPr bwMode="auto">
          <a:xfrm flipH="1">
            <a:off x="5181600" y="3098800"/>
            <a:ext cx="762000" cy="5588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596" name="Straight Arrow Connector 35"/>
          <p:cNvCxnSpPr>
            <a:cxnSpLocks noChangeShapeType="1"/>
            <a:stCxn id="24593" idx="1"/>
          </p:cNvCxnSpPr>
          <p:nvPr/>
        </p:nvCxnSpPr>
        <p:spPr bwMode="auto">
          <a:xfrm>
            <a:off x="5943600" y="3098800"/>
            <a:ext cx="0" cy="13970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132862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  <p:bldP spid="31" grpId="0" animBg="1"/>
      <p:bldP spid="24593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304799" y="-4964"/>
            <a:ext cx="8534400" cy="1507067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PPC – an example</a:t>
            </a:r>
          </a:p>
        </p:txBody>
      </p:sp>
      <p:cxnSp>
        <p:nvCxnSpPr>
          <p:cNvPr id="4" name="Straight Connector 3"/>
          <p:cNvCxnSpPr/>
          <p:nvPr/>
        </p:nvCxnSpPr>
        <p:spPr bwMode="auto">
          <a:xfrm rot="5400000">
            <a:off x="2057401" y="4038601"/>
            <a:ext cx="3048000" cy="3175"/>
          </a:xfrm>
          <a:prstGeom prst="line">
            <a:avLst/>
          </a:prstGeom>
          <a:noFill/>
          <a:ln w="317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/>
          <p:cNvCxnSpPr/>
          <p:nvPr/>
        </p:nvCxnSpPr>
        <p:spPr bwMode="auto">
          <a:xfrm rot="10800000" flipV="1">
            <a:off x="3581400" y="5562600"/>
            <a:ext cx="3276600" cy="1588"/>
          </a:xfrm>
          <a:prstGeom prst="line">
            <a:avLst/>
          </a:prstGeom>
          <a:noFill/>
          <a:ln w="317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3557" name="Picture 5" descr="Spare_Pencil_Blc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886200"/>
            <a:ext cx="78105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Text Box 8"/>
          <p:cNvSpPr txBox="1">
            <a:spLocks noChangeArrowheads="1"/>
          </p:cNvSpPr>
          <p:nvPr/>
        </p:nvSpPr>
        <p:spPr bwMode="auto">
          <a:xfrm>
            <a:off x="2514601" y="2667001"/>
            <a:ext cx="950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2800" b="0" dirty="0">
                <a:solidFill>
                  <a:srgbClr val="003366"/>
                </a:solidFill>
              </a:rPr>
              <a:t>500</a:t>
            </a:r>
          </a:p>
        </p:txBody>
      </p:sp>
      <p:sp>
        <p:nvSpPr>
          <p:cNvPr id="23559" name="TextBox 7"/>
          <p:cNvSpPr txBox="1">
            <a:spLocks noChangeArrowheads="1"/>
          </p:cNvSpPr>
          <p:nvPr/>
        </p:nvSpPr>
        <p:spPr bwMode="auto">
          <a:xfrm>
            <a:off x="1828800" y="3505200"/>
            <a:ext cx="1371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1800" b="0" dirty="0">
                <a:solidFill>
                  <a:srgbClr val="003366"/>
                </a:solidFill>
              </a:rPr>
              <a:t>Pencils</a:t>
            </a:r>
          </a:p>
        </p:txBody>
      </p:sp>
      <p:pic>
        <p:nvPicPr>
          <p:cNvPr id="23560" name="Picture 7" descr="cocobolo_corian_alum_pen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5867401"/>
            <a:ext cx="990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5867400" y="5715001"/>
            <a:ext cx="1600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2800" b="0" dirty="0">
                <a:solidFill>
                  <a:srgbClr val="003366"/>
                </a:solidFill>
              </a:rPr>
              <a:t>300</a:t>
            </a:r>
          </a:p>
        </p:txBody>
      </p:sp>
      <p:sp>
        <p:nvSpPr>
          <p:cNvPr id="23562" name="TextBox 10"/>
          <p:cNvSpPr txBox="1">
            <a:spLocks noChangeArrowheads="1"/>
          </p:cNvSpPr>
          <p:nvPr/>
        </p:nvSpPr>
        <p:spPr bwMode="auto">
          <a:xfrm>
            <a:off x="6934200" y="5486400"/>
            <a:ext cx="1524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1800" b="0" dirty="0">
                <a:solidFill>
                  <a:srgbClr val="003366"/>
                </a:solidFill>
              </a:rPr>
              <a:t>Pens</a:t>
            </a:r>
          </a:p>
        </p:txBody>
      </p:sp>
      <p:sp>
        <p:nvSpPr>
          <p:cNvPr id="23563" name="Freeform 11"/>
          <p:cNvSpPr>
            <a:spLocks noChangeArrowheads="1"/>
          </p:cNvSpPr>
          <p:nvPr/>
        </p:nvSpPr>
        <p:spPr bwMode="auto">
          <a:xfrm>
            <a:off x="3592513" y="2938463"/>
            <a:ext cx="2767012" cy="369332"/>
          </a:xfrm>
          <a:custGeom>
            <a:avLst/>
            <a:gdLst>
              <a:gd name="T0" fmla="*/ 0 w 2767266"/>
              <a:gd name="T1" fmla="*/ 0 h 2634343"/>
              <a:gd name="T2" fmla="*/ 43539 w 2767266"/>
              <a:gd name="T3" fmla="*/ 54447 h 2634343"/>
              <a:gd name="T4" fmla="*/ 174155 w 2767266"/>
              <a:gd name="T5" fmla="*/ 87116 h 2634343"/>
              <a:gd name="T6" fmla="*/ 206809 w 2767266"/>
              <a:gd name="T7" fmla="*/ 98005 h 2634343"/>
              <a:gd name="T8" fmla="*/ 348311 w 2767266"/>
              <a:gd name="T9" fmla="*/ 130673 h 2634343"/>
              <a:gd name="T10" fmla="*/ 380965 w 2767266"/>
              <a:gd name="T11" fmla="*/ 152453 h 2634343"/>
              <a:gd name="T12" fmla="*/ 446273 w 2767266"/>
              <a:gd name="T13" fmla="*/ 174231 h 2634343"/>
              <a:gd name="T14" fmla="*/ 533351 w 2767266"/>
              <a:gd name="T15" fmla="*/ 217789 h 2634343"/>
              <a:gd name="T16" fmla="*/ 533351 w 2767266"/>
              <a:gd name="T17" fmla="*/ 217789 h 2634343"/>
              <a:gd name="T18" fmla="*/ 598659 w 2767266"/>
              <a:gd name="T19" fmla="*/ 250457 h 2634343"/>
              <a:gd name="T20" fmla="*/ 696621 w 2767266"/>
              <a:gd name="T21" fmla="*/ 304905 h 2634343"/>
              <a:gd name="T22" fmla="*/ 751045 w 2767266"/>
              <a:gd name="T23" fmla="*/ 337573 h 2634343"/>
              <a:gd name="T24" fmla="*/ 783699 w 2767266"/>
              <a:gd name="T25" fmla="*/ 359352 h 2634343"/>
              <a:gd name="T26" fmla="*/ 849007 w 2767266"/>
              <a:gd name="T27" fmla="*/ 381131 h 2634343"/>
              <a:gd name="T28" fmla="*/ 1012278 w 2767266"/>
              <a:gd name="T29" fmla="*/ 490026 h 2634343"/>
              <a:gd name="T30" fmla="*/ 1034048 w 2767266"/>
              <a:gd name="T31" fmla="*/ 511804 h 2634343"/>
              <a:gd name="T32" fmla="*/ 1066702 w 2767266"/>
              <a:gd name="T33" fmla="*/ 522694 h 2634343"/>
              <a:gd name="T34" fmla="*/ 1164664 w 2767266"/>
              <a:gd name="T35" fmla="*/ 577142 h 2634343"/>
              <a:gd name="T36" fmla="*/ 1229972 w 2767266"/>
              <a:gd name="T37" fmla="*/ 588031 h 2634343"/>
              <a:gd name="T38" fmla="*/ 1262627 w 2767266"/>
              <a:gd name="T39" fmla="*/ 609810 h 2634343"/>
              <a:gd name="T40" fmla="*/ 1327935 w 2767266"/>
              <a:gd name="T41" fmla="*/ 642478 h 2634343"/>
              <a:gd name="T42" fmla="*/ 1404128 w 2767266"/>
              <a:gd name="T43" fmla="*/ 729594 h 2634343"/>
              <a:gd name="T44" fmla="*/ 1447667 w 2767266"/>
              <a:gd name="T45" fmla="*/ 751373 h 2634343"/>
              <a:gd name="T46" fmla="*/ 1502090 w 2767266"/>
              <a:gd name="T47" fmla="*/ 805821 h 2634343"/>
              <a:gd name="T48" fmla="*/ 1512975 w 2767266"/>
              <a:gd name="T49" fmla="*/ 838489 h 2634343"/>
              <a:gd name="T50" fmla="*/ 1545629 w 2767266"/>
              <a:gd name="T51" fmla="*/ 860267 h 2634343"/>
              <a:gd name="T52" fmla="*/ 1600053 w 2767266"/>
              <a:gd name="T53" fmla="*/ 914715 h 2634343"/>
              <a:gd name="T54" fmla="*/ 1632707 w 2767266"/>
              <a:gd name="T55" fmla="*/ 936494 h 2634343"/>
              <a:gd name="T56" fmla="*/ 1665361 w 2767266"/>
              <a:gd name="T57" fmla="*/ 969162 h 2634343"/>
              <a:gd name="T58" fmla="*/ 1698015 w 2767266"/>
              <a:gd name="T59" fmla="*/ 990941 h 2634343"/>
              <a:gd name="T60" fmla="*/ 1719785 w 2767266"/>
              <a:gd name="T61" fmla="*/ 1012720 h 2634343"/>
              <a:gd name="T62" fmla="*/ 1785093 w 2767266"/>
              <a:gd name="T63" fmla="*/ 1067169 h 2634343"/>
              <a:gd name="T64" fmla="*/ 1839516 w 2767266"/>
              <a:gd name="T65" fmla="*/ 1132505 h 2634343"/>
              <a:gd name="T66" fmla="*/ 1861286 w 2767266"/>
              <a:gd name="T67" fmla="*/ 1165174 h 2634343"/>
              <a:gd name="T68" fmla="*/ 1904825 w 2767266"/>
              <a:gd name="T69" fmla="*/ 1208732 h 2634343"/>
              <a:gd name="T70" fmla="*/ 1948364 w 2767266"/>
              <a:gd name="T71" fmla="*/ 1252290 h 2634343"/>
              <a:gd name="T72" fmla="*/ 2002787 w 2767266"/>
              <a:gd name="T73" fmla="*/ 1306737 h 2634343"/>
              <a:gd name="T74" fmla="*/ 2024557 w 2767266"/>
              <a:gd name="T75" fmla="*/ 1328516 h 2634343"/>
              <a:gd name="T76" fmla="*/ 2057211 w 2767266"/>
              <a:gd name="T77" fmla="*/ 1350294 h 2634343"/>
              <a:gd name="T78" fmla="*/ 2100749 w 2767266"/>
              <a:gd name="T79" fmla="*/ 1404742 h 2634343"/>
              <a:gd name="T80" fmla="*/ 2166057 w 2767266"/>
              <a:gd name="T81" fmla="*/ 1480968 h 2634343"/>
              <a:gd name="T82" fmla="*/ 2187827 w 2767266"/>
              <a:gd name="T83" fmla="*/ 1513636 h 2634343"/>
              <a:gd name="T84" fmla="*/ 2242250 w 2767266"/>
              <a:gd name="T85" fmla="*/ 1557194 h 2634343"/>
              <a:gd name="T86" fmla="*/ 2318443 w 2767266"/>
              <a:gd name="T87" fmla="*/ 1644310 h 2634343"/>
              <a:gd name="T88" fmla="*/ 2340213 w 2767266"/>
              <a:gd name="T89" fmla="*/ 1676979 h 2634343"/>
              <a:gd name="T90" fmla="*/ 2361983 w 2767266"/>
              <a:gd name="T91" fmla="*/ 1698757 h 2634343"/>
              <a:gd name="T92" fmla="*/ 2394636 w 2767266"/>
              <a:gd name="T93" fmla="*/ 1764095 h 2634343"/>
              <a:gd name="T94" fmla="*/ 2416406 w 2767266"/>
              <a:gd name="T95" fmla="*/ 1829431 h 2634343"/>
              <a:gd name="T96" fmla="*/ 2481714 w 2767266"/>
              <a:gd name="T97" fmla="*/ 1916547 h 2634343"/>
              <a:gd name="T98" fmla="*/ 2557907 w 2767266"/>
              <a:gd name="T99" fmla="*/ 2003662 h 2634343"/>
              <a:gd name="T100" fmla="*/ 2601445 w 2767266"/>
              <a:gd name="T101" fmla="*/ 2069000 h 2634343"/>
              <a:gd name="T102" fmla="*/ 2634100 w 2767266"/>
              <a:gd name="T103" fmla="*/ 2123446 h 2634343"/>
              <a:gd name="T104" fmla="*/ 2655870 w 2767266"/>
              <a:gd name="T105" fmla="*/ 2199672 h 2634343"/>
              <a:gd name="T106" fmla="*/ 2666755 w 2767266"/>
              <a:gd name="T107" fmla="*/ 2232339 h 2634343"/>
              <a:gd name="T108" fmla="*/ 2677638 w 2767266"/>
              <a:gd name="T109" fmla="*/ 2297678 h 2634343"/>
              <a:gd name="T110" fmla="*/ 2688523 w 2767266"/>
              <a:gd name="T111" fmla="*/ 2330345 h 2634343"/>
              <a:gd name="T112" fmla="*/ 2699408 w 2767266"/>
              <a:gd name="T113" fmla="*/ 2373904 h 2634343"/>
              <a:gd name="T114" fmla="*/ 2721178 w 2767266"/>
              <a:gd name="T115" fmla="*/ 2482798 h 2634343"/>
              <a:gd name="T116" fmla="*/ 2742948 w 2767266"/>
              <a:gd name="T117" fmla="*/ 2548134 h 2634343"/>
              <a:gd name="T118" fmla="*/ 2753831 w 2767266"/>
              <a:gd name="T119" fmla="*/ 2580803 h 2634343"/>
              <a:gd name="T120" fmla="*/ 2764716 w 2767266"/>
              <a:gd name="T121" fmla="*/ 2635250 h 263434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2767266"/>
              <a:gd name="T184" fmla="*/ 0 h 2634343"/>
              <a:gd name="T185" fmla="*/ 2767266 w 2767266"/>
              <a:gd name="T186" fmla="*/ 2634343 h 2634343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2767266" h="2634343">
                <a:moveTo>
                  <a:pt x="0" y="0"/>
                </a:moveTo>
                <a:cubicBezTo>
                  <a:pt x="7693" y="11540"/>
                  <a:pt x="28030" y="46671"/>
                  <a:pt x="43543" y="54428"/>
                </a:cubicBezTo>
                <a:cubicBezTo>
                  <a:pt x="96334" y="80824"/>
                  <a:pt x="118402" y="74693"/>
                  <a:pt x="174171" y="87086"/>
                </a:cubicBezTo>
                <a:cubicBezTo>
                  <a:pt x="185372" y="89575"/>
                  <a:pt x="195647" y="95391"/>
                  <a:pt x="206828" y="97971"/>
                </a:cubicBezTo>
                <a:cubicBezTo>
                  <a:pt x="362973" y="134004"/>
                  <a:pt x="269405" y="104318"/>
                  <a:pt x="348343" y="130628"/>
                </a:cubicBezTo>
                <a:cubicBezTo>
                  <a:pt x="359229" y="137885"/>
                  <a:pt x="369045" y="147086"/>
                  <a:pt x="381000" y="152400"/>
                </a:cubicBezTo>
                <a:cubicBezTo>
                  <a:pt x="401971" y="161721"/>
                  <a:pt x="446314" y="174171"/>
                  <a:pt x="446314" y="174171"/>
                </a:cubicBezTo>
                <a:cubicBezTo>
                  <a:pt x="484312" y="212171"/>
                  <a:pt x="458348" y="192698"/>
                  <a:pt x="533400" y="217714"/>
                </a:cubicBezTo>
                <a:cubicBezTo>
                  <a:pt x="575604" y="245851"/>
                  <a:pt x="553645" y="235349"/>
                  <a:pt x="598714" y="250371"/>
                </a:cubicBezTo>
                <a:cubicBezTo>
                  <a:pt x="673575" y="300279"/>
                  <a:pt x="639205" y="285639"/>
                  <a:pt x="696685" y="304800"/>
                </a:cubicBezTo>
                <a:cubicBezTo>
                  <a:pt x="739211" y="347324"/>
                  <a:pt x="694589" y="309194"/>
                  <a:pt x="751114" y="337457"/>
                </a:cubicBezTo>
                <a:cubicBezTo>
                  <a:pt x="762816" y="343308"/>
                  <a:pt x="771816" y="353915"/>
                  <a:pt x="783771" y="359228"/>
                </a:cubicBezTo>
                <a:cubicBezTo>
                  <a:pt x="804742" y="368549"/>
                  <a:pt x="829990" y="368270"/>
                  <a:pt x="849085" y="381000"/>
                </a:cubicBezTo>
                <a:lnTo>
                  <a:pt x="1012371" y="489857"/>
                </a:lnTo>
                <a:cubicBezTo>
                  <a:pt x="1020911" y="495550"/>
                  <a:pt x="1025342" y="506348"/>
                  <a:pt x="1034143" y="511628"/>
                </a:cubicBezTo>
                <a:cubicBezTo>
                  <a:pt x="1043982" y="517532"/>
                  <a:pt x="1056537" y="517382"/>
                  <a:pt x="1066800" y="522514"/>
                </a:cubicBezTo>
                <a:cubicBezTo>
                  <a:pt x="1087865" y="533046"/>
                  <a:pt x="1138565" y="569081"/>
                  <a:pt x="1164771" y="576943"/>
                </a:cubicBezTo>
                <a:cubicBezTo>
                  <a:pt x="1185912" y="583285"/>
                  <a:pt x="1208314" y="584200"/>
                  <a:pt x="1230085" y="587828"/>
                </a:cubicBezTo>
                <a:cubicBezTo>
                  <a:pt x="1240971" y="595085"/>
                  <a:pt x="1251041" y="603749"/>
                  <a:pt x="1262743" y="609600"/>
                </a:cubicBezTo>
                <a:cubicBezTo>
                  <a:pt x="1352884" y="654671"/>
                  <a:pt x="1234462" y="579861"/>
                  <a:pt x="1328057" y="642257"/>
                </a:cubicBezTo>
                <a:cubicBezTo>
                  <a:pt x="1347826" y="671910"/>
                  <a:pt x="1372417" y="713423"/>
                  <a:pt x="1404257" y="729343"/>
                </a:cubicBezTo>
                <a:lnTo>
                  <a:pt x="1447800" y="751114"/>
                </a:lnTo>
                <a:cubicBezTo>
                  <a:pt x="1465943" y="769257"/>
                  <a:pt x="1494114" y="781202"/>
                  <a:pt x="1502228" y="805543"/>
                </a:cubicBezTo>
                <a:cubicBezTo>
                  <a:pt x="1505857" y="816429"/>
                  <a:pt x="1505946" y="829240"/>
                  <a:pt x="1513114" y="838200"/>
                </a:cubicBezTo>
                <a:cubicBezTo>
                  <a:pt x="1521287" y="848416"/>
                  <a:pt x="1535925" y="851356"/>
                  <a:pt x="1545771" y="859971"/>
                </a:cubicBezTo>
                <a:cubicBezTo>
                  <a:pt x="1565081" y="876867"/>
                  <a:pt x="1582057" y="896257"/>
                  <a:pt x="1600200" y="914400"/>
                </a:cubicBezTo>
                <a:cubicBezTo>
                  <a:pt x="1609451" y="923651"/>
                  <a:pt x="1622806" y="927796"/>
                  <a:pt x="1632857" y="936171"/>
                </a:cubicBezTo>
                <a:cubicBezTo>
                  <a:pt x="1644684" y="946026"/>
                  <a:pt x="1653688" y="958973"/>
                  <a:pt x="1665514" y="968828"/>
                </a:cubicBezTo>
                <a:cubicBezTo>
                  <a:pt x="1675565" y="977204"/>
                  <a:pt x="1687955" y="982427"/>
                  <a:pt x="1698171" y="990600"/>
                </a:cubicBezTo>
                <a:cubicBezTo>
                  <a:pt x="1706185" y="997011"/>
                  <a:pt x="1711929" y="1005960"/>
                  <a:pt x="1719943" y="1012371"/>
                </a:cubicBezTo>
                <a:cubicBezTo>
                  <a:pt x="1795714" y="1072987"/>
                  <a:pt x="1707690" y="989233"/>
                  <a:pt x="1785257" y="1066800"/>
                </a:cubicBezTo>
                <a:cubicBezTo>
                  <a:pt x="1831962" y="1160211"/>
                  <a:pt x="1778141" y="1070571"/>
                  <a:pt x="1839685" y="1132114"/>
                </a:cubicBezTo>
                <a:cubicBezTo>
                  <a:pt x="1848936" y="1141365"/>
                  <a:pt x="1852943" y="1154838"/>
                  <a:pt x="1861457" y="1164771"/>
                </a:cubicBezTo>
                <a:cubicBezTo>
                  <a:pt x="1874815" y="1180356"/>
                  <a:pt x="1890486" y="1193800"/>
                  <a:pt x="1905000" y="1208314"/>
                </a:cubicBezTo>
                <a:lnTo>
                  <a:pt x="1948543" y="1251857"/>
                </a:lnTo>
                <a:lnTo>
                  <a:pt x="2002971" y="1306286"/>
                </a:lnTo>
                <a:cubicBezTo>
                  <a:pt x="2010228" y="1313543"/>
                  <a:pt x="2016203" y="1322364"/>
                  <a:pt x="2024743" y="1328057"/>
                </a:cubicBezTo>
                <a:lnTo>
                  <a:pt x="2057400" y="1349828"/>
                </a:lnTo>
                <a:cubicBezTo>
                  <a:pt x="2124402" y="1450336"/>
                  <a:pt x="2038903" y="1326708"/>
                  <a:pt x="2100943" y="1404257"/>
                </a:cubicBezTo>
                <a:cubicBezTo>
                  <a:pt x="2167264" y="1487158"/>
                  <a:pt x="2061430" y="1375630"/>
                  <a:pt x="2166257" y="1480457"/>
                </a:cubicBezTo>
                <a:cubicBezTo>
                  <a:pt x="2175508" y="1489708"/>
                  <a:pt x="2178777" y="1503863"/>
                  <a:pt x="2188028" y="1513114"/>
                </a:cubicBezTo>
                <a:cubicBezTo>
                  <a:pt x="2244603" y="1569690"/>
                  <a:pt x="2199370" y="1502799"/>
                  <a:pt x="2242457" y="1556657"/>
                </a:cubicBezTo>
                <a:cubicBezTo>
                  <a:pt x="2314472" y="1646675"/>
                  <a:pt x="2184351" y="1509437"/>
                  <a:pt x="2318657" y="1643743"/>
                </a:cubicBezTo>
                <a:cubicBezTo>
                  <a:pt x="2327908" y="1652994"/>
                  <a:pt x="2332255" y="1666184"/>
                  <a:pt x="2340428" y="1676400"/>
                </a:cubicBezTo>
                <a:cubicBezTo>
                  <a:pt x="2346839" y="1684414"/>
                  <a:pt x="2354943" y="1690914"/>
                  <a:pt x="2362200" y="1698171"/>
                </a:cubicBezTo>
                <a:cubicBezTo>
                  <a:pt x="2401893" y="1817258"/>
                  <a:pt x="2338590" y="1636884"/>
                  <a:pt x="2394857" y="1763486"/>
                </a:cubicBezTo>
                <a:cubicBezTo>
                  <a:pt x="2404177" y="1784457"/>
                  <a:pt x="2409371" y="1807029"/>
                  <a:pt x="2416628" y="1828800"/>
                </a:cubicBezTo>
                <a:cubicBezTo>
                  <a:pt x="2442086" y="1905176"/>
                  <a:pt x="2450996" y="1874622"/>
                  <a:pt x="2481943" y="1915886"/>
                </a:cubicBezTo>
                <a:cubicBezTo>
                  <a:pt x="2545442" y="2000552"/>
                  <a:pt x="2497363" y="1962453"/>
                  <a:pt x="2558143" y="2002971"/>
                </a:cubicBezTo>
                <a:lnTo>
                  <a:pt x="2601685" y="2068286"/>
                </a:lnTo>
                <a:cubicBezTo>
                  <a:pt x="2658200" y="2153061"/>
                  <a:pt x="2566548" y="2054922"/>
                  <a:pt x="2634343" y="2122714"/>
                </a:cubicBezTo>
                <a:cubicBezTo>
                  <a:pt x="2660448" y="2201034"/>
                  <a:pt x="2628768" y="2103207"/>
                  <a:pt x="2656114" y="2198914"/>
                </a:cubicBezTo>
                <a:cubicBezTo>
                  <a:pt x="2659266" y="2209947"/>
                  <a:pt x="2663371" y="2220685"/>
                  <a:pt x="2667000" y="2231571"/>
                </a:cubicBezTo>
                <a:cubicBezTo>
                  <a:pt x="2670628" y="2253343"/>
                  <a:pt x="2673097" y="2275340"/>
                  <a:pt x="2677885" y="2296886"/>
                </a:cubicBezTo>
                <a:cubicBezTo>
                  <a:pt x="2680374" y="2308087"/>
                  <a:pt x="2685619" y="2318510"/>
                  <a:pt x="2688771" y="2329543"/>
                </a:cubicBezTo>
                <a:cubicBezTo>
                  <a:pt x="2692881" y="2343928"/>
                  <a:pt x="2696723" y="2358415"/>
                  <a:pt x="2699657" y="2373086"/>
                </a:cubicBezTo>
                <a:cubicBezTo>
                  <a:pt x="2711424" y="2431917"/>
                  <a:pt x="2706261" y="2431385"/>
                  <a:pt x="2721428" y="2481943"/>
                </a:cubicBezTo>
                <a:cubicBezTo>
                  <a:pt x="2728022" y="2503924"/>
                  <a:pt x="2735943" y="2525486"/>
                  <a:pt x="2743200" y="2547257"/>
                </a:cubicBezTo>
                <a:lnTo>
                  <a:pt x="2754085" y="2579914"/>
                </a:lnTo>
                <a:cubicBezTo>
                  <a:pt x="2767266" y="2619458"/>
                  <a:pt x="2764971" y="2601095"/>
                  <a:pt x="2764971" y="2634343"/>
                </a:cubicBezTo>
              </a:path>
            </a:pathLst>
          </a:custGeom>
          <a:noFill/>
          <a:ln w="381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altLang="en-US" sz="1800" b="0" dirty="0">
              <a:solidFill>
                <a:srgbClr val="003366"/>
              </a:solidFill>
            </a:endParaRPr>
          </a:p>
        </p:txBody>
      </p:sp>
      <p:sp>
        <p:nvSpPr>
          <p:cNvPr id="23564" name="TextBox 12"/>
          <p:cNvSpPr txBox="1">
            <a:spLocks noChangeArrowheads="1"/>
          </p:cNvSpPr>
          <p:nvPr/>
        </p:nvSpPr>
        <p:spPr bwMode="auto">
          <a:xfrm>
            <a:off x="6248400" y="2438401"/>
            <a:ext cx="3733800" cy="923925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1800" b="0" dirty="0">
                <a:solidFill>
                  <a:srgbClr val="003366"/>
                </a:solidFill>
              </a:rPr>
              <a:t>If the country is producing ONLY pencils, and they want pens, they have to give up pencils.</a:t>
            </a:r>
          </a:p>
        </p:txBody>
      </p:sp>
      <p:sp>
        <p:nvSpPr>
          <p:cNvPr id="23565" name="Flowchart: Connector 13"/>
          <p:cNvSpPr>
            <a:spLocks noChangeArrowheads="1"/>
          </p:cNvSpPr>
          <p:nvPr/>
        </p:nvSpPr>
        <p:spPr bwMode="auto">
          <a:xfrm>
            <a:off x="3505201" y="2895601"/>
            <a:ext cx="182563" cy="519351"/>
          </a:xfrm>
          <a:prstGeom prst="flowChartConnector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altLang="en-US" sz="1800" b="0" dirty="0">
              <a:solidFill>
                <a:srgbClr val="003366"/>
              </a:solidFill>
            </a:endParaRPr>
          </a:p>
        </p:txBody>
      </p:sp>
      <p:sp>
        <p:nvSpPr>
          <p:cNvPr id="15" name="Flowchart: Connector 14"/>
          <p:cNvSpPr>
            <a:spLocks noChangeArrowheads="1"/>
          </p:cNvSpPr>
          <p:nvPr/>
        </p:nvSpPr>
        <p:spPr bwMode="auto">
          <a:xfrm>
            <a:off x="3505201" y="2895601"/>
            <a:ext cx="182563" cy="519351"/>
          </a:xfrm>
          <a:prstGeom prst="flowChartConnector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altLang="en-US" sz="1800" b="0" dirty="0">
              <a:solidFill>
                <a:srgbClr val="003366"/>
              </a:solidFill>
            </a:endParaRPr>
          </a:p>
        </p:txBody>
      </p:sp>
      <p:sp>
        <p:nvSpPr>
          <p:cNvPr id="16" name="Flowchart: Connector 15"/>
          <p:cNvSpPr>
            <a:spLocks noChangeArrowheads="1"/>
          </p:cNvSpPr>
          <p:nvPr/>
        </p:nvSpPr>
        <p:spPr bwMode="auto">
          <a:xfrm>
            <a:off x="4419601" y="3200401"/>
            <a:ext cx="182563" cy="519351"/>
          </a:xfrm>
          <a:prstGeom prst="flowChartConnector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altLang="en-US" sz="1800" b="0" dirty="0">
              <a:solidFill>
                <a:srgbClr val="003366"/>
              </a:solidFill>
            </a:endParaRPr>
          </a:p>
        </p:txBody>
      </p:sp>
      <p:cxnSp>
        <p:nvCxnSpPr>
          <p:cNvPr id="20" name="Straight Connector 19"/>
          <p:cNvCxnSpPr>
            <a:cxnSpLocks noChangeShapeType="1"/>
          </p:cNvCxnSpPr>
          <p:nvPr/>
        </p:nvCxnSpPr>
        <p:spPr bwMode="auto">
          <a:xfrm rot="10800000">
            <a:off x="3581400" y="3352800"/>
            <a:ext cx="762000" cy="1588"/>
          </a:xfrm>
          <a:prstGeom prst="line">
            <a:avLst/>
          </a:prstGeom>
          <a:noFill/>
          <a:ln w="15875" algn="ctr">
            <a:solidFill>
              <a:schemeClr val="tx1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Straight Connector 20"/>
          <p:cNvCxnSpPr>
            <a:cxnSpLocks noChangeShapeType="1"/>
          </p:cNvCxnSpPr>
          <p:nvPr/>
        </p:nvCxnSpPr>
        <p:spPr bwMode="auto">
          <a:xfrm rot="5400000">
            <a:off x="3427413" y="4495801"/>
            <a:ext cx="2135188" cy="1587"/>
          </a:xfrm>
          <a:prstGeom prst="line">
            <a:avLst/>
          </a:prstGeom>
          <a:noFill/>
          <a:ln w="15875" algn="ctr">
            <a:solidFill>
              <a:schemeClr val="tx1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" name="Text Box 8"/>
          <p:cNvSpPr txBox="1">
            <a:spLocks noChangeArrowheads="1"/>
          </p:cNvSpPr>
          <p:nvPr/>
        </p:nvSpPr>
        <p:spPr bwMode="auto">
          <a:xfrm>
            <a:off x="2895600" y="3124200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2400" b="0" dirty="0">
                <a:solidFill>
                  <a:srgbClr val="003366"/>
                </a:solidFill>
              </a:rPr>
              <a:t>450</a:t>
            </a:r>
          </a:p>
        </p:txBody>
      </p: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4191001" y="5638800"/>
            <a:ext cx="9509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2000" b="0" dirty="0">
                <a:solidFill>
                  <a:srgbClr val="003366"/>
                </a:solidFill>
              </a:rPr>
              <a:t>125</a:t>
            </a:r>
          </a:p>
        </p:txBody>
      </p:sp>
      <p:cxnSp>
        <p:nvCxnSpPr>
          <p:cNvPr id="26" name="Straight Connector 25"/>
          <p:cNvCxnSpPr>
            <a:cxnSpLocks noChangeShapeType="1"/>
          </p:cNvCxnSpPr>
          <p:nvPr/>
        </p:nvCxnSpPr>
        <p:spPr bwMode="auto">
          <a:xfrm rot="10800000">
            <a:off x="3581400" y="4343400"/>
            <a:ext cx="1981200" cy="1588"/>
          </a:xfrm>
          <a:prstGeom prst="line">
            <a:avLst/>
          </a:prstGeom>
          <a:noFill/>
          <a:ln w="15875" algn="ctr">
            <a:solidFill>
              <a:schemeClr val="tx1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Straight Connector 28"/>
          <p:cNvCxnSpPr>
            <a:cxnSpLocks noChangeShapeType="1"/>
            <a:stCxn id="23563" idx="38"/>
          </p:cNvCxnSpPr>
          <p:nvPr/>
        </p:nvCxnSpPr>
        <p:spPr bwMode="auto">
          <a:xfrm flipH="1">
            <a:off x="5638801" y="3127774"/>
            <a:ext cx="10734" cy="2434827"/>
          </a:xfrm>
          <a:prstGeom prst="line">
            <a:avLst/>
          </a:prstGeom>
          <a:noFill/>
          <a:ln w="15875" algn="ctr">
            <a:solidFill>
              <a:schemeClr val="tx1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" name="Text Box 8"/>
          <p:cNvSpPr txBox="1">
            <a:spLocks noChangeArrowheads="1"/>
          </p:cNvSpPr>
          <p:nvPr/>
        </p:nvSpPr>
        <p:spPr bwMode="auto">
          <a:xfrm>
            <a:off x="2971800" y="4114801"/>
            <a:ext cx="914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2400" b="0" dirty="0">
                <a:solidFill>
                  <a:srgbClr val="003366"/>
                </a:solidFill>
              </a:rPr>
              <a:t>200</a:t>
            </a:r>
          </a:p>
        </p:txBody>
      </p:sp>
      <p:sp>
        <p:nvSpPr>
          <p:cNvPr id="33" name="Text Box 8"/>
          <p:cNvSpPr txBox="1">
            <a:spLocks noChangeArrowheads="1"/>
          </p:cNvSpPr>
          <p:nvPr/>
        </p:nvSpPr>
        <p:spPr bwMode="auto">
          <a:xfrm>
            <a:off x="5181601" y="5638800"/>
            <a:ext cx="9509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2000" b="0" dirty="0">
                <a:solidFill>
                  <a:srgbClr val="003366"/>
                </a:solidFill>
              </a:rPr>
              <a:t>200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6705600" y="3733800"/>
            <a:ext cx="3733800" cy="369888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1800" b="0" dirty="0">
                <a:solidFill>
                  <a:srgbClr val="003366"/>
                </a:solidFill>
              </a:rPr>
              <a:t>The more pens they want…..</a:t>
            </a:r>
          </a:p>
        </p:txBody>
      </p:sp>
    </p:spTree>
    <p:extLst>
      <p:ext uri="{BB962C8B-B14F-4D97-AF65-F5344CB8AC3E}">
        <p14:creationId xmlns:p14="http://schemas.microsoft.com/office/powerpoint/2010/main" val="2784477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66667E-6 -7.40741E-6 C 0.03733 0.00231 0.01789 -0.00649 0.02969 0.00624 C 0.03091 0.0074 0.03195 0.00879 0.03334 0.00948 C 0.0356 0.01087 0.04098 0.01296 0.04393 0.01411 C 0.04636 0.01504 0.04862 0.0162 0.05105 0.01736 C 0.05226 0.01782 0.05469 0.01898 0.05469 0.01898 C 0.06199 0.0287 0.07119 0.03379 0.07969 0.0412 C 0.08178 0.04305 0.08438 0.04328 0.08681 0.04444 C 0.0882 0.04513 0.08924 0.04652 0.09046 0.04745 C 0.0915 0.04814 0.09271 0.04861 0.09393 0.04907 C 0.09549 0.04976 0.09879 0.05069 0.09879 0.05069 " pathEditMode="relative" ptsTypes="ffffffffff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156 0.00625 0.00295 0.00903 0.00712 0.01273 C 0.01233 0.02268 0.01024 0.02199 0.02135 0.02384 C 0.02448 0.025 0.02813 0.0243 0.0309 0.02685 C 0.03195 0.02778 0.03125 0.03032 0.03212 0.03171 C 0.03438 0.03565 0.03958 0.04004 0.04288 0.04282 C 0.04358 0.04444 0.0441 0.04629 0.04514 0.04745 C 0.04722 0.05 0.05226 0.05393 0.05226 0.05393 C 0.05504 0.05926 0.05729 0.06134 0.06181 0.06342 C 0.06458 0.06898 0.06736 0.07245 0.07135 0.07616 C 0.07361 0.08449 0.07674 0.0875 0.08212 0.0919 C 0.08299 0.09352 0.08351 0.0956 0.08455 0.09676 C 0.08542 0.09768 0.08715 0.09722 0.08802 0.09838 C 0.09757 0.11111 0.08854 0.10579 0.09635 0.10949 C 0.10017 0.1169 0.10104 0.12292 0.10712 0.12523 C 0.11007 0.13704 0.1059 0.12338 0.11181 0.13333 C 0.11806 0.14398 0.1066 0.13217 0.11667 0.1412 C 0.11927 0.14676 0.12031 0.14745 0.125 0.14745 " pathEditMode="relative" ptsTypes="fffffffffffffffffA">
                                      <p:cBhvr>
                                        <p:cTn id="4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6" grpId="1" animBg="1"/>
      <p:bldP spid="24" grpId="0"/>
      <p:bldP spid="25" grpId="0"/>
      <p:bldP spid="32" grpId="0"/>
      <p:bldP spid="33" grpId="0"/>
      <p:bldP spid="35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304800" y="-5812"/>
            <a:ext cx="8534400" cy="1507067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PPC – an example</a:t>
            </a:r>
          </a:p>
        </p:txBody>
      </p:sp>
      <p:cxnSp>
        <p:nvCxnSpPr>
          <p:cNvPr id="4" name="Straight Connector 3"/>
          <p:cNvCxnSpPr/>
          <p:nvPr/>
        </p:nvCxnSpPr>
        <p:spPr bwMode="auto">
          <a:xfrm rot="5400000">
            <a:off x="2057401" y="4038601"/>
            <a:ext cx="3048000" cy="3175"/>
          </a:xfrm>
          <a:prstGeom prst="line">
            <a:avLst/>
          </a:prstGeom>
          <a:noFill/>
          <a:ln w="317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/>
          <p:cNvCxnSpPr/>
          <p:nvPr/>
        </p:nvCxnSpPr>
        <p:spPr bwMode="auto">
          <a:xfrm rot="10800000" flipV="1">
            <a:off x="3581400" y="5562600"/>
            <a:ext cx="3276600" cy="1588"/>
          </a:xfrm>
          <a:prstGeom prst="line">
            <a:avLst/>
          </a:prstGeom>
          <a:noFill/>
          <a:ln w="317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4581" name="Picture 5" descr="Spare_Pencil_Blc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886200"/>
            <a:ext cx="78105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2" name="Text Box 8"/>
          <p:cNvSpPr txBox="1">
            <a:spLocks noChangeArrowheads="1"/>
          </p:cNvSpPr>
          <p:nvPr/>
        </p:nvSpPr>
        <p:spPr bwMode="auto">
          <a:xfrm>
            <a:off x="2514601" y="2667000"/>
            <a:ext cx="9509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200" b="0" dirty="0">
                <a:solidFill>
                  <a:srgbClr val="003366"/>
                </a:solidFill>
              </a:rPr>
              <a:t>500</a:t>
            </a:r>
          </a:p>
        </p:txBody>
      </p:sp>
      <p:sp>
        <p:nvSpPr>
          <p:cNvPr id="24583" name="TextBox 7"/>
          <p:cNvSpPr txBox="1">
            <a:spLocks noChangeArrowheads="1"/>
          </p:cNvSpPr>
          <p:nvPr/>
        </p:nvSpPr>
        <p:spPr bwMode="auto">
          <a:xfrm>
            <a:off x="1828800" y="3505200"/>
            <a:ext cx="1371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1800" b="0" dirty="0">
                <a:solidFill>
                  <a:srgbClr val="003366"/>
                </a:solidFill>
              </a:rPr>
              <a:t>Pencils</a:t>
            </a:r>
          </a:p>
        </p:txBody>
      </p:sp>
      <p:pic>
        <p:nvPicPr>
          <p:cNvPr id="24584" name="Picture 7" descr="cocobolo_corian_alum_pen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5867401"/>
            <a:ext cx="990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5867400" y="5715000"/>
            <a:ext cx="1600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200" b="0" dirty="0">
                <a:solidFill>
                  <a:srgbClr val="003366"/>
                </a:solidFill>
              </a:rPr>
              <a:t>300</a:t>
            </a:r>
          </a:p>
        </p:txBody>
      </p:sp>
      <p:sp>
        <p:nvSpPr>
          <p:cNvPr id="24586" name="TextBox 10"/>
          <p:cNvSpPr txBox="1">
            <a:spLocks noChangeArrowheads="1"/>
          </p:cNvSpPr>
          <p:nvPr/>
        </p:nvSpPr>
        <p:spPr bwMode="auto">
          <a:xfrm>
            <a:off x="6934200" y="5486400"/>
            <a:ext cx="1524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1800" b="0" dirty="0">
                <a:solidFill>
                  <a:srgbClr val="003366"/>
                </a:solidFill>
              </a:rPr>
              <a:t>Pens</a:t>
            </a:r>
          </a:p>
        </p:txBody>
      </p:sp>
      <p:sp>
        <p:nvSpPr>
          <p:cNvPr id="24587" name="Freeform 11"/>
          <p:cNvSpPr>
            <a:spLocks noChangeArrowheads="1"/>
          </p:cNvSpPr>
          <p:nvPr/>
        </p:nvSpPr>
        <p:spPr bwMode="auto">
          <a:xfrm>
            <a:off x="3592513" y="2938463"/>
            <a:ext cx="2767012" cy="369332"/>
          </a:xfrm>
          <a:custGeom>
            <a:avLst/>
            <a:gdLst>
              <a:gd name="T0" fmla="*/ 0 w 2767266"/>
              <a:gd name="T1" fmla="*/ 0 h 2634343"/>
              <a:gd name="T2" fmla="*/ 43539 w 2767266"/>
              <a:gd name="T3" fmla="*/ 54447 h 2634343"/>
              <a:gd name="T4" fmla="*/ 174155 w 2767266"/>
              <a:gd name="T5" fmla="*/ 87116 h 2634343"/>
              <a:gd name="T6" fmla="*/ 206809 w 2767266"/>
              <a:gd name="T7" fmla="*/ 98005 h 2634343"/>
              <a:gd name="T8" fmla="*/ 348311 w 2767266"/>
              <a:gd name="T9" fmla="*/ 130673 h 2634343"/>
              <a:gd name="T10" fmla="*/ 380965 w 2767266"/>
              <a:gd name="T11" fmla="*/ 152453 h 2634343"/>
              <a:gd name="T12" fmla="*/ 446273 w 2767266"/>
              <a:gd name="T13" fmla="*/ 174231 h 2634343"/>
              <a:gd name="T14" fmla="*/ 533351 w 2767266"/>
              <a:gd name="T15" fmla="*/ 217789 h 2634343"/>
              <a:gd name="T16" fmla="*/ 533351 w 2767266"/>
              <a:gd name="T17" fmla="*/ 217789 h 2634343"/>
              <a:gd name="T18" fmla="*/ 598659 w 2767266"/>
              <a:gd name="T19" fmla="*/ 250457 h 2634343"/>
              <a:gd name="T20" fmla="*/ 696621 w 2767266"/>
              <a:gd name="T21" fmla="*/ 304905 h 2634343"/>
              <a:gd name="T22" fmla="*/ 751045 w 2767266"/>
              <a:gd name="T23" fmla="*/ 337573 h 2634343"/>
              <a:gd name="T24" fmla="*/ 783699 w 2767266"/>
              <a:gd name="T25" fmla="*/ 359352 h 2634343"/>
              <a:gd name="T26" fmla="*/ 849007 w 2767266"/>
              <a:gd name="T27" fmla="*/ 381131 h 2634343"/>
              <a:gd name="T28" fmla="*/ 1012278 w 2767266"/>
              <a:gd name="T29" fmla="*/ 490026 h 2634343"/>
              <a:gd name="T30" fmla="*/ 1034048 w 2767266"/>
              <a:gd name="T31" fmla="*/ 511804 h 2634343"/>
              <a:gd name="T32" fmla="*/ 1066702 w 2767266"/>
              <a:gd name="T33" fmla="*/ 522694 h 2634343"/>
              <a:gd name="T34" fmla="*/ 1164664 w 2767266"/>
              <a:gd name="T35" fmla="*/ 577142 h 2634343"/>
              <a:gd name="T36" fmla="*/ 1229972 w 2767266"/>
              <a:gd name="T37" fmla="*/ 588031 h 2634343"/>
              <a:gd name="T38" fmla="*/ 1262627 w 2767266"/>
              <a:gd name="T39" fmla="*/ 609810 h 2634343"/>
              <a:gd name="T40" fmla="*/ 1327935 w 2767266"/>
              <a:gd name="T41" fmla="*/ 642478 h 2634343"/>
              <a:gd name="T42" fmla="*/ 1404128 w 2767266"/>
              <a:gd name="T43" fmla="*/ 729594 h 2634343"/>
              <a:gd name="T44" fmla="*/ 1447667 w 2767266"/>
              <a:gd name="T45" fmla="*/ 751373 h 2634343"/>
              <a:gd name="T46" fmla="*/ 1502090 w 2767266"/>
              <a:gd name="T47" fmla="*/ 805821 h 2634343"/>
              <a:gd name="T48" fmla="*/ 1512975 w 2767266"/>
              <a:gd name="T49" fmla="*/ 838489 h 2634343"/>
              <a:gd name="T50" fmla="*/ 1545629 w 2767266"/>
              <a:gd name="T51" fmla="*/ 860267 h 2634343"/>
              <a:gd name="T52" fmla="*/ 1600053 w 2767266"/>
              <a:gd name="T53" fmla="*/ 914715 h 2634343"/>
              <a:gd name="T54" fmla="*/ 1632707 w 2767266"/>
              <a:gd name="T55" fmla="*/ 936494 h 2634343"/>
              <a:gd name="T56" fmla="*/ 1665361 w 2767266"/>
              <a:gd name="T57" fmla="*/ 969162 h 2634343"/>
              <a:gd name="T58" fmla="*/ 1698015 w 2767266"/>
              <a:gd name="T59" fmla="*/ 990941 h 2634343"/>
              <a:gd name="T60" fmla="*/ 1719785 w 2767266"/>
              <a:gd name="T61" fmla="*/ 1012720 h 2634343"/>
              <a:gd name="T62" fmla="*/ 1785093 w 2767266"/>
              <a:gd name="T63" fmla="*/ 1067169 h 2634343"/>
              <a:gd name="T64" fmla="*/ 1839516 w 2767266"/>
              <a:gd name="T65" fmla="*/ 1132505 h 2634343"/>
              <a:gd name="T66" fmla="*/ 1861286 w 2767266"/>
              <a:gd name="T67" fmla="*/ 1165174 h 2634343"/>
              <a:gd name="T68" fmla="*/ 1904825 w 2767266"/>
              <a:gd name="T69" fmla="*/ 1208732 h 2634343"/>
              <a:gd name="T70" fmla="*/ 1948364 w 2767266"/>
              <a:gd name="T71" fmla="*/ 1252290 h 2634343"/>
              <a:gd name="T72" fmla="*/ 2002787 w 2767266"/>
              <a:gd name="T73" fmla="*/ 1306737 h 2634343"/>
              <a:gd name="T74" fmla="*/ 2024557 w 2767266"/>
              <a:gd name="T75" fmla="*/ 1328516 h 2634343"/>
              <a:gd name="T76" fmla="*/ 2057211 w 2767266"/>
              <a:gd name="T77" fmla="*/ 1350294 h 2634343"/>
              <a:gd name="T78" fmla="*/ 2100749 w 2767266"/>
              <a:gd name="T79" fmla="*/ 1404742 h 2634343"/>
              <a:gd name="T80" fmla="*/ 2166057 w 2767266"/>
              <a:gd name="T81" fmla="*/ 1480968 h 2634343"/>
              <a:gd name="T82" fmla="*/ 2187827 w 2767266"/>
              <a:gd name="T83" fmla="*/ 1513636 h 2634343"/>
              <a:gd name="T84" fmla="*/ 2242250 w 2767266"/>
              <a:gd name="T85" fmla="*/ 1557194 h 2634343"/>
              <a:gd name="T86" fmla="*/ 2318443 w 2767266"/>
              <a:gd name="T87" fmla="*/ 1644310 h 2634343"/>
              <a:gd name="T88" fmla="*/ 2340213 w 2767266"/>
              <a:gd name="T89" fmla="*/ 1676979 h 2634343"/>
              <a:gd name="T90" fmla="*/ 2361983 w 2767266"/>
              <a:gd name="T91" fmla="*/ 1698757 h 2634343"/>
              <a:gd name="T92" fmla="*/ 2394636 w 2767266"/>
              <a:gd name="T93" fmla="*/ 1764095 h 2634343"/>
              <a:gd name="T94" fmla="*/ 2416406 w 2767266"/>
              <a:gd name="T95" fmla="*/ 1829431 h 2634343"/>
              <a:gd name="T96" fmla="*/ 2481714 w 2767266"/>
              <a:gd name="T97" fmla="*/ 1916547 h 2634343"/>
              <a:gd name="T98" fmla="*/ 2557907 w 2767266"/>
              <a:gd name="T99" fmla="*/ 2003662 h 2634343"/>
              <a:gd name="T100" fmla="*/ 2601445 w 2767266"/>
              <a:gd name="T101" fmla="*/ 2069000 h 2634343"/>
              <a:gd name="T102" fmla="*/ 2634100 w 2767266"/>
              <a:gd name="T103" fmla="*/ 2123446 h 2634343"/>
              <a:gd name="T104" fmla="*/ 2655870 w 2767266"/>
              <a:gd name="T105" fmla="*/ 2199672 h 2634343"/>
              <a:gd name="T106" fmla="*/ 2666755 w 2767266"/>
              <a:gd name="T107" fmla="*/ 2232339 h 2634343"/>
              <a:gd name="T108" fmla="*/ 2677638 w 2767266"/>
              <a:gd name="T109" fmla="*/ 2297678 h 2634343"/>
              <a:gd name="T110" fmla="*/ 2688523 w 2767266"/>
              <a:gd name="T111" fmla="*/ 2330345 h 2634343"/>
              <a:gd name="T112" fmla="*/ 2699408 w 2767266"/>
              <a:gd name="T113" fmla="*/ 2373904 h 2634343"/>
              <a:gd name="T114" fmla="*/ 2721178 w 2767266"/>
              <a:gd name="T115" fmla="*/ 2482798 h 2634343"/>
              <a:gd name="T116" fmla="*/ 2742948 w 2767266"/>
              <a:gd name="T117" fmla="*/ 2548134 h 2634343"/>
              <a:gd name="T118" fmla="*/ 2753831 w 2767266"/>
              <a:gd name="T119" fmla="*/ 2580803 h 2634343"/>
              <a:gd name="T120" fmla="*/ 2764716 w 2767266"/>
              <a:gd name="T121" fmla="*/ 2635250 h 263434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2767266"/>
              <a:gd name="T184" fmla="*/ 0 h 2634343"/>
              <a:gd name="T185" fmla="*/ 2767266 w 2767266"/>
              <a:gd name="T186" fmla="*/ 2634343 h 2634343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2767266" h="2634343">
                <a:moveTo>
                  <a:pt x="0" y="0"/>
                </a:moveTo>
                <a:cubicBezTo>
                  <a:pt x="7693" y="11540"/>
                  <a:pt x="28030" y="46671"/>
                  <a:pt x="43543" y="54428"/>
                </a:cubicBezTo>
                <a:cubicBezTo>
                  <a:pt x="96334" y="80824"/>
                  <a:pt x="118402" y="74693"/>
                  <a:pt x="174171" y="87086"/>
                </a:cubicBezTo>
                <a:cubicBezTo>
                  <a:pt x="185372" y="89575"/>
                  <a:pt x="195647" y="95391"/>
                  <a:pt x="206828" y="97971"/>
                </a:cubicBezTo>
                <a:cubicBezTo>
                  <a:pt x="362973" y="134004"/>
                  <a:pt x="269405" y="104318"/>
                  <a:pt x="348343" y="130628"/>
                </a:cubicBezTo>
                <a:cubicBezTo>
                  <a:pt x="359229" y="137885"/>
                  <a:pt x="369045" y="147086"/>
                  <a:pt x="381000" y="152400"/>
                </a:cubicBezTo>
                <a:cubicBezTo>
                  <a:pt x="401971" y="161721"/>
                  <a:pt x="446314" y="174171"/>
                  <a:pt x="446314" y="174171"/>
                </a:cubicBezTo>
                <a:cubicBezTo>
                  <a:pt x="484312" y="212171"/>
                  <a:pt x="458348" y="192698"/>
                  <a:pt x="533400" y="217714"/>
                </a:cubicBezTo>
                <a:cubicBezTo>
                  <a:pt x="575604" y="245851"/>
                  <a:pt x="553645" y="235349"/>
                  <a:pt x="598714" y="250371"/>
                </a:cubicBezTo>
                <a:cubicBezTo>
                  <a:pt x="673575" y="300279"/>
                  <a:pt x="639205" y="285639"/>
                  <a:pt x="696685" y="304800"/>
                </a:cubicBezTo>
                <a:cubicBezTo>
                  <a:pt x="739211" y="347324"/>
                  <a:pt x="694589" y="309194"/>
                  <a:pt x="751114" y="337457"/>
                </a:cubicBezTo>
                <a:cubicBezTo>
                  <a:pt x="762816" y="343308"/>
                  <a:pt x="771816" y="353915"/>
                  <a:pt x="783771" y="359228"/>
                </a:cubicBezTo>
                <a:cubicBezTo>
                  <a:pt x="804742" y="368549"/>
                  <a:pt x="829990" y="368270"/>
                  <a:pt x="849085" y="381000"/>
                </a:cubicBezTo>
                <a:lnTo>
                  <a:pt x="1012371" y="489857"/>
                </a:lnTo>
                <a:cubicBezTo>
                  <a:pt x="1020911" y="495550"/>
                  <a:pt x="1025342" y="506348"/>
                  <a:pt x="1034143" y="511628"/>
                </a:cubicBezTo>
                <a:cubicBezTo>
                  <a:pt x="1043982" y="517532"/>
                  <a:pt x="1056537" y="517382"/>
                  <a:pt x="1066800" y="522514"/>
                </a:cubicBezTo>
                <a:cubicBezTo>
                  <a:pt x="1087865" y="533046"/>
                  <a:pt x="1138565" y="569081"/>
                  <a:pt x="1164771" y="576943"/>
                </a:cubicBezTo>
                <a:cubicBezTo>
                  <a:pt x="1185912" y="583285"/>
                  <a:pt x="1208314" y="584200"/>
                  <a:pt x="1230085" y="587828"/>
                </a:cubicBezTo>
                <a:cubicBezTo>
                  <a:pt x="1240971" y="595085"/>
                  <a:pt x="1251041" y="603749"/>
                  <a:pt x="1262743" y="609600"/>
                </a:cubicBezTo>
                <a:cubicBezTo>
                  <a:pt x="1352884" y="654671"/>
                  <a:pt x="1234462" y="579861"/>
                  <a:pt x="1328057" y="642257"/>
                </a:cubicBezTo>
                <a:cubicBezTo>
                  <a:pt x="1347826" y="671910"/>
                  <a:pt x="1372417" y="713423"/>
                  <a:pt x="1404257" y="729343"/>
                </a:cubicBezTo>
                <a:lnTo>
                  <a:pt x="1447800" y="751114"/>
                </a:lnTo>
                <a:cubicBezTo>
                  <a:pt x="1465943" y="769257"/>
                  <a:pt x="1494114" y="781202"/>
                  <a:pt x="1502228" y="805543"/>
                </a:cubicBezTo>
                <a:cubicBezTo>
                  <a:pt x="1505857" y="816429"/>
                  <a:pt x="1505946" y="829240"/>
                  <a:pt x="1513114" y="838200"/>
                </a:cubicBezTo>
                <a:cubicBezTo>
                  <a:pt x="1521287" y="848416"/>
                  <a:pt x="1535925" y="851356"/>
                  <a:pt x="1545771" y="859971"/>
                </a:cubicBezTo>
                <a:cubicBezTo>
                  <a:pt x="1565081" y="876867"/>
                  <a:pt x="1582057" y="896257"/>
                  <a:pt x="1600200" y="914400"/>
                </a:cubicBezTo>
                <a:cubicBezTo>
                  <a:pt x="1609451" y="923651"/>
                  <a:pt x="1622806" y="927796"/>
                  <a:pt x="1632857" y="936171"/>
                </a:cubicBezTo>
                <a:cubicBezTo>
                  <a:pt x="1644684" y="946026"/>
                  <a:pt x="1653688" y="958973"/>
                  <a:pt x="1665514" y="968828"/>
                </a:cubicBezTo>
                <a:cubicBezTo>
                  <a:pt x="1675565" y="977204"/>
                  <a:pt x="1687955" y="982427"/>
                  <a:pt x="1698171" y="990600"/>
                </a:cubicBezTo>
                <a:cubicBezTo>
                  <a:pt x="1706185" y="997011"/>
                  <a:pt x="1711929" y="1005960"/>
                  <a:pt x="1719943" y="1012371"/>
                </a:cubicBezTo>
                <a:cubicBezTo>
                  <a:pt x="1795714" y="1072987"/>
                  <a:pt x="1707690" y="989233"/>
                  <a:pt x="1785257" y="1066800"/>
                </a:cubicBezTo>
                <a:cubicBezTo>
                  <a:pt x="1831962" y="1160211"/>
                  <a:pt x="1778141" y="1070571"/>
                  <a:pt x="1839685" y="1132114"/>
                </a:cubicBezTo>
                <a:cubicBezTo>
                  <a:pt x="1848936" y="1141365"/>
                  <a:pt x="1852943" y="1154838"/>
                  <a:pt x="1861457" y="1164771"/>
                </a:cubicBezTo>
                <a:cubicBezTo>
                  <a:pt x="1874815" y="1180356"/>
                  <a:pt x="1890486" y="1193800"/>
                  <a:pt x="1905000" y="1208314"/>
                </a:cubicBezTo>
                <a:lnTo>
                  <a:pt x="1948543" y="1251857"/>
                </a:lnTo>
                <a:lnTo>
                  <a:pt x="2002971" y="1306286"/>
                </a:lnTo>
                <a:cubicBezTo>
                  <a:pt x="2010228" y="1313543"/>
                  <a:pt x="2016203" y="1322364"/>
                  <a:pt x="2024743" y="1328057"/>
                </a:cubicBezTo>
                <a:lnTo>
                  <a:pt x="2057400" y="1349828"/>
                </a:lnTo>
                <a:cubicBezTo>
                  <a:pt x="2124402" y="1450336"/>
                  <a:pt x="2038903" y="1326708"/>
                  <a:pt x="2100943" y="1404257"/>
                </a:cubicBezTo>
                <a:cubicBezTo>
                  <a:pt x="2167264" y="1487158"/>
                  <a:pt x="2061430" y="1375630"/>
                  <a:pt x="2166257" y="1480457"/>
                </a:cubicBezTo>
                <a:cubicBezTo>
                  <a:pt x="2175508" y="1489708"/>
                  <a:pt x="2178777" y="1503863"/>
                  <a:pt x="2188028" y="1513114"/>
                </a:cubicBezTo>
                <a:cubicBezTo>
                  <a:pt x="2244603" y="1569690"/>
                  <a:pt x="2199370" y="1502799"/>
                  <a:pt x="2242457" y="1556657"/>
                </a:cubicBezTo>
                <a:cubicBezTo>
                  <a:pt x="2314472" y="1646675"/>
                  <a:pt x="2184351" y="1509437"/>
                  <a:pt x="2318657" y="1643743"/>
                </a:cubicBezTo>
                <a:cubicBezTo>
                  <a:pt x="2327908" y="1652994"/>
                  <a:pt x="2332255" y="1666184"/>
                  <a:pt x="2340428" y="1676400"/>
                </a:cubicBezTo>
                <a:cubicBezTo>
                  <a:pt x="2346839" y="1684414"/>
                  <a:pt x="2354943" y="1690914"/>
                  <a:pt x="2362200" y="1698171"/>
                </a:cubicBezTo>
                <a:cubicBezTo>
                  <a:pt x="2401893" y="1817258"/>
                  <a:pt x="2338590" y="1636884"/>
                  <a:pt x="2394857" y="1763486"/>
                </a:cubicBezTo>
                <a:cubicBezTo>
                  <a:pt x="2404177" y="1784457"/>
                  <a:pt x="2409371" y="1807029"/>
                  <a:pt x="2416628" y="1828800"/>
                </a:cubicBezTo>
                <a:cubicBezTo>
                  <a:pt x="2442086" y="1905176"/>
                  <a:pt x="2450996" y="1874622"/>
                  <a:pt x="2481943" y="1915886"/>
                </a:cubicBezTo>
                <a:cubicBezTo>
                  <a:pt x="2545442" y="2000552"/>
                  <a:pt x="2497363" y="1962453"/>
                  <a:pt x="2558143" y="2002971"/>
                </a:cubicBezTo>
                <a:lnTo>
                  <a:pt x="2601685" y="2068286"/>
                </a:lnTo>
                <a:cubicBezTo>
                  <a:pt x="2658200" y="2153061"/>
                  <a:pt x="2566548" y="2054922"/>
                  <a:pt x="2634343" y="2122714"/>
                </a:cubicBezTo>
                <a:cubicBezTo>
                  <a:pt x="2660448" y="2201034"/>
                  <a:pt x="2628768" y="2103207"/>
                  <a:pt x="2656114" y="2198914"/>
                </a:cubicBezTo>
                <a:cubicBezTo>
                  <a:pt x="2659266" y="2209947"/>
                  <a:pt x="2663371" y="2220685"/>
                  <a:pt x="2667000" y="2231571"/>
                </a:cubicBezTo>
                <a:cubicBezTo>
                  <a:pt x="2670628" y="2253343"/>
                  <a:pt x="2673097" y="2275340"/>
                  <a:pt x="2677885" y="2296886"/>
                </a:cubicBezTo>
                <a:cubicBezTo>
                  <a:pt x="2680374" y="2308087"/>
                  <a:pt x="2685619" y="2318510"/>
                  <a:pt x="2688771" y="2329543"/>
                </a:cubicBezTo>
                <a:cubicBezTo>
                  <a:pt x="2692881" y="2343928"/>
                  <a:pt x="2696723" y="2358415"/>
                  <a:pt x="2699657" y="2373086"/>
                </a:cubicBezTo>
                <a:cubicBezTo>
                  <a:pt x="2711424" y="2431917"/>
                  <a:pt x="2706261" y="2431385"/>
                  <a:pt x="2721428" y="2481943"/>
                </a:cubicBezTo>
                <a:cubicBezTo>
                  <a:pt x="2728022" y="2503924"/>
                  <a:pt x="2735943" y="2525486"/>
                  <a:pt x="2743200" y="2547257"/>
                </a:cubicBezTo>
                <a:lnTo>
                  <a:pt x="2754085" y="2579914"/>
                </a:lnTo>
                <a:cubicBezTo>
                  <a:pt x="2767266" y="2619458"/>
                  <a:pt x="2764971" y="2601095"/>
                  <a:pt x="2764971" y="2634343"/>
                </a:cubicBezTo>
              </a:path>
            </a:pathLst>
          </a:custGeom>
          <a:noFill/>
          <a:ln w="381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altLang="en-US" sz="1800" b="0" dirty="0">
              <a:solidFill>
                <a:srgbClr val="003366"/>
              </a:solidFill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114800" y="3962400"/>
            <a:ext cx="9144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4400" b="0" dirty="0">
                <a:solidFill>
                  <a:srgbClr val="003366"/>
                </a:solidFill>
              </a:rPr>
              <a:t>X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934200" y="2590801"/>
            <a:ext cx="2971800" cy="121602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1800" b="0" dirty="0">
                <a:solidFill>
                  <a:srgbClr val="003366"/>
                </a:solidFill>
              </a:rPr>
              <a:t>At point X, the country or business is producing below its possibilities and is </a:t>
            </a:r>
            <a:r>
              <a:rPr lang="en-US" altLang="en-US" sz="1800" dirty="0">
                <a:solidFill>
                  <a:srgbClr val="003366"/>
                </a:solidFill>
              </a:rPr>
              <a:t>INEFFICIENT 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7086600" y="3962401"/>
            <a:ext cx="2971800" cy="121602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1800" b="0" dirty="0">
                <a:solidFill>
                  <a:srgbClr val="003366"/>
                </a:solidFill>
              </a:rPr>
              <a:t>At point Y, the country or business is producing beyond its possibilities and is </a:t>
            </a:r>
            <a:r>
              <a:rPr lang="en-US" altLang="en-US" sz="1800" dirty="0">
                <a:solidFill>
                  <a:srgbClr val="003366"/>
                </a:solidFill>
              </a:rPr>
              <a:t>NON-SUSTAINABLE.</a:t>
            </a:r>
            <a:r>
              <a:rPr lang="en-US" altLang="en-US" sz="1800" b="0" dirty="0">
                <a:solidFill>
                  <a:srgbClr val="003366"/>
                </a:solidFill>
              </a:rPr>
              <a:t> 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419600" y="2590800"/>
            <a:ext cx="914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4400" b="0" dirty="0">
                <a:solidFill>
                  <a:srgbClr val="003366"/>
                </a:solidFill>
              </a:rPr>
              <a:t>Y</a:t>
            </a:r>
          </a:p>
        </p:txBody>
      </p:sp>
      <p:sp>
        <p:nvSpPr>
          <p:cNvPr id="26641" name="Line 17"/>
          <p:cNvSpPr>
            <a:spLocks noChangeShapeType="1"/>
          </p:cNvSpPr>
          <p:nvPr/>
        </p:nvSpPr>
        <p:spPr bwMode="auto">
          <a:xfrm>
            <a:off x="3581400" y="4343400"/>
            <a:ext cx="7620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sz="3600" b="1" dirty="0">
              <a:solidFill>
                <a:srgbClr val="003366"/>
              </a:solidFill>
            </a:endParaRPr>
          </a:p>
        </p:txBody>
      </p:sp>
      <p:sp>
        <p:nvSpPr>
          <p:cNvPr id="26642" name="Line 18"/>
          <p:cNvSpPr>
            <a:spLocks noChangeShapeType="1"/>
          </p:cNvSpPr>
          <p:nvPr/>
        </p:nvSpPr>
        <p:spPr bwMode="auto">
          <a:xfrm>
            <a:off x="4419600" y="4343400"/>
            <a:ext cx="0" cy="121920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sz="3600" b="1" dirty="0">
              <a:solidFill>
                <a:srgbClr val="003366"/>
              </a:solidFill>
            </a:endParaRPr>
          </a:p>
        </p:txBody>
      </p:sp>
      <p:sp>
        <p:nvSpPr>
          <p:cNvPr id="26643" name="Text Box 8"/>
          <p:cNvSpPr txBox="1">
            <a:spLocks noChangeArrowheads="1"/>
          </p:cNvSpPr>
          <p:nvPr/>
        </p:nvSpPr>
        <p:spPr bwMode="auto">
          <a:xfrm>
            <a:off x="2667001" y="4038600"/>
            <a:ext cx="9509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200" b="0" dirty="0">
                <a:solidFill>
                  <a:srgbClr val="003366"/>
                </a:solidFill>
              </a:rPr>
              <a:t>200</a:t>
            </a:r>
          </a:p>
        </p:txBody>
      </p:sp>
      <p:sp>
        <p:nvSpPr>
          <p:cNvPr id="26644" name="Text Box 8"/>
          <p:cNvSpPr txBox="1">
            <a:spLocks noChangeArrowheads="1"/>
          </p:cNvSpPr>
          <p:nvPr/>
        </p:nvSpPr>
        <p:spPr bwMode="auto">
          <a:xfrm>
            <a:off x="4038601" y="5562600"/>
            <a:ext cx="9509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200" b="0" dirty="0">
                <a:solidFill>
                  <a:srgbClr val="003366"/>
                </a:solidFill>
              </a:rPr>
              <a:t>75</a:t>
            </a:r>
          </a:p>
        </p:txBody>
      </p:sp>
      <p:sp>
        <p:nvSpPr>
          <p:cNvPr id="26646" name="Line 22"/>
          <p:cNvSpPr>
            <a:spLocks noChangeShapeType="1"/>
          </p:cNvSpPr>
          <p:nvPr/>
        </p:nvSpPr>
        <p:spPr bwMode="auto">
          <a:xfrm>
            <a:off x="3581400" y="2971800"/>
            <a:ext cx="9144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sz="3600" b="1" dirty="0">
              <a:solidFill>
                <a:srgbClr val="003366"/>
              </a:solidFill>
            </a:endParaRPr>
          </a:p>
        </p:txBody>
      </p:sp>
      <p:sp>
        <p:nvSpPr>
          <p:cNvPr id="26647" name="Line 23"/>
          <p:cNvSpPr>
            <a:spLocks noChangeShapeType="1"/>
          </p:cNvSpPr>
          <p:nvPr/>
        </p:nvSpPr>
        <p:spPr bwMode="auto">
          <a:xfrm>
            <a:off x="4495800" y="2971800"/>
            <a:ext cx="0" cy="259080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sz="3600" b="1" dirty="0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504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6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6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6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 animBg="1"/>
      <p:bldP spid="14" grpId="1" animBg="1"/>
      <p:bldP spid="16" grpId="0" animBg="1"/>
      <p:bldP spid="17" grpId="0"/>
      <p:bldP spid="26641" grpId="0" animBg="1"/>
      <p:bldP spid="26641" grpId="1" animBg="1"/>
      <p:bldP spid="26642" grpId="0" animBg="1"/>
      <p:bldP spid="26642" grpId="1" animBg="1"/>
      <p:bldP spid="26643" grpId="0"/>
      <p:bldP spid="26643" grpId="1"/>
      <p:bldP spid="26644" grpId="0"/>
      <p:bldP spid="26646" grpId="0" animBg="1"/>
      <p:bldP spid="26647" grpId="0" animBg="1"/>
      <p:bldP spid="26647" grpId="1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Journal #5:  Graph this country’s PPC</a:t>
            </a:r>
          </a:p>
        </p:txBody>
      </p:sp>
      <p:graphicFrame>
        <p:nvGraphicFramePr>
          <p:cNvPr id="78886" name="Group 38"/>
          <p:cNvGraphicFramePr>
            <a:graphicFrameLocks noGrp="1"/>
          </p:cNvGraphicFramePr>
          <p:nvPr>
            <p:ph idx="1"/>
            <p:extLst/>
          </p:nvPr>
        </p:nvGraphicFramePr>
        <p:xfrm>
          <a:off x="462708" y="1501049"/>
          <a:ext cx="3745734" cy="5142121"/>
        </p:xfrm>
        <a:graphic>
          <a:graphicData uri="http://schemas.openxmlformats.org/drawingml/2006/table">
            <a:tbl>
              <a:tblPr/>
              <a:tblGrid>
                <a:gridCol w="18728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28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69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Cheese Balls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Pizza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99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776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99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99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5776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599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5629" name="Text Box 39"/>
          <p:cNvSpPr txBox="1">
            <a:spLocks noChangeArrowheads="1"/>
          </p:cNvSpPr>
          <p:nvPr/>
        </p:nvSpPr>
        <p:spPr bwMode="auto">
          <a:xfrm>
            <a:off x="4728072" y="1436783"/>
            <a:ext cx="4953000" cy="4431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1800" b="0" dirty="0">
                <a:solidFill>
                  <a:srgbClr val="003366"/>
                </a:solidFill>
              </a:rPr>
              <a:t>After graphing, answer these questions: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AutoNum type="arabicPeriod"/>
            </a:pPr>
            <a:r>
              <a:rPr lang="en-US" altLang="en-US" sz="2400" b="0" dirty="0">
                <a:solidFill>
                  <a:srgbClr val="003366"/>
                </a:solidFill>
              </a:rPr>
              <a:t>Assume the country is currently producing 180 </a:t>
            </a:r>
            <a:r>
              <a:rPr lang="en-US" altLang="en-US" sz="2400" b="0" dirty="0" smtClean="0">
                <a:solidFill>
                  <a:srgbClr val="003366"/>
                </a:solidFill>
              </a:rPr>
              <a:t>Cheese Balls </a:t>
            </a:r>
            <a:r>
              <a:rPr lang="en-US" altLang="en-US" sz="2400" b="0" dirty="0">
                <a:solidFill>
                  <a:srgbClr val="003366"/>
                </a:solidFill>
              </a:rPr>
              <a:t>and 25 </a:t>
            </a:r>
            <a:r>
              <a:rPr lang="en-US" altLang="en-US" sz="2400" b="0" dirty="0" smtClean="0">
                <a:solidFill>
                  <a:srgbClr val="003366"/>
                </a:solidFill>
              </a:rPr>
              <a:t>Pizzas.  </a:t>
            </a:r>
            <a:r>
              <a:rPr lang="en-US" altLang="en-US" sz="2400" b="0" dirty="0">
                <a:solidFill>
                  <a:srgbClr val="003366"/>
                </a:solidFill>
              </a:rPr>
              <a:t>If the country wants to make </a:t>
            </a:r>
            <a:r>
              <a:rPr lang="en-US" altLang="en-US" sz="2400" b="0" dirty="0" smtClean="0">
                <a:solidFill>
                  <a:srgbClr val="003366"/>
                </a:solidFill>
              </a:rPr>
              <a:t>75 Pizzas, </a:t>
            </a:r>
            <a:r>
              <a:rPr lang="en-US" altLang="en-US" sz="2400" b="0" dirty="0">
                <a:solidFill>
                  <a:srgbClr val="003366"/>
                </a:solidFill>
              </a:rPr>
              <a:t>how many </a:t>
            </a:r>
            <a:r>
              <a:rPr lang="en-US" altLang="en-US" sz="2400" b="0" dirty="0" smtClean="0">
                <a:solidFill>
                  <a:srgbClr val="003366"/>
                </a:solidFill>
              </a:rPr>
              <a:t>Cheese Balls must </a:t>
            </a:r>
            <a:r>
              <a:rPr lang="en-US" altLang="en-US" sz="2400" b="0" dirty="0">
                <a:solidFill>
                  <a:srgbClr val="003366"/>
                </a:solidFill>
              </a:rPr>
              <a:t>they give up?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AutoNum type="arabicPeriod"/>
            </a:pPr>
            <a:r>
              <a:rPr lang="en-US" altLang="en-US" sz="2400" b="0" dirty="0">
                <a:solidFill>
                  <a:srgbClr val="003366"/>
                </a:solidFill>
              </a:rPr>
              <a:t>If the country was producing 150 </a:t>
            </a:r>
            <a:r>
              <a:rPr lang="en-US" altLang="en-US" sz="2400" b="0" dirty="0" smtClean="0">
                <a:solidFill>
                  <a:srgbClr val="003366"/>
                </a:solidFill>
              </a:rPr>
              <a:t>Cheese Balls </a:t>
            </a:r>
            <a:r>
              <a:rPr lang="en-US" altLang="en-US" sz="2400" b="0" dirty="0">
                <a:solidFill>
                  <a:srgbClr val="003366"/>
                </a:solidFill>
              </a:rPr>
              <a:t>and </a:t>
            </a:r>
            <a:r>
              <a:rPr lang="en-US" altLang="en-US" sz="2400" b="0" dirty="0" smtClean="0">
                <a:solidFill>
                  <a:srgbClr val="003366"/>
                </a:solidFill>
              </a:rPr>
              <a:t>30 Pizzas, </a:t>
            </a:r>
            <a:r>
              <a:rPr lang="en-US" altLang="en-US" sz="2400" b="0" dirty="0">
                <a:solidFill>
                  <a:srgbClr val="003366"/>
                </a:solidFill>
              </a:rPr>
              <a:t>what could you conclude about the country’s economy?</a:t>
            </a:r>
          </a:p>
        </p:txBody>
      </p:sp>
    </p:spTree>
    <p:extLst>
      <p:ext uri="{BB962C8B-B14F-4D97-AF65-F5344CB8AC3E}">
        <p14:creationId xmlns:p14="http://schemas.microsoft.com/office/powerpoint/2010/main" val="229569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10664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 smtClean="0"/>
              <a:t>Homework!</a:t>
            </a:r>
            <a:endParaRPr lang="en-US" altLang="en-US" sz="3200" dirty="0"/>
          </a:p>
        </p:txBody>
      </p:sp>
      <p:graphicFrame>
        <p:nvGraphicFramePr>
          <p:cNvPr id="78886" name="Group 38"/>
          <p:cNvGraphicFramePr>
            <a:graphicFrameLocks noGrp="1"/>
          </p:cNvGraphicFramePr>
          <p:nvPr>
            <p:ph idx="1"/>
            <p:extLst/>
          </p:nvPr>
        </p:nvGraphicFramePr>
        <p:xfrm>
          <a:off x="462708" y="1501049"/>
          <a:ext cx="3745734" cy="5142121"/>
        </p:xfrm>
        <a:graphic>
          <a:graphicData uri="http://schemas.openxmlformats.org/drawingml/2006/table">
            <a:tbl>
              <a:tblPr/>
              <a:tblGrid>
                <a:gridCol w="18728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28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69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Automobiles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Wooden Chairs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99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776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99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99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5776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599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5629" name="Text Box 39"/>
          <p:cNvSpPr txBox="1">
            <a:spLocks noChangeArrowheads="1"/>
          </p:cNvSpPr>
          <p:nvPr/>
        </p:nvSpPr>
        <p:spPr bwMode="auto">
          <a:xfrm>
            <a:off x="4601072" y="609600"/>
            <a:ext cx="4953000" cy="4431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1800" b="0" dirty="0">
                <a:solidFill>
                  <a:srgbClr val="003366"/>
                </a:solidFill>
              </a:rPr>
              <a:t>After graphing, answer these questions: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AutoNum type="arabicPeriod"/>
            </a:pPr>
            <a:r>
              <a:rPr lang="en-US" altLang="en-US" sz="2400" b="0" dirty="0">
                <a:solidFill>
                  <a:srgbClr val="003366"/>
                </a:solidFill>
              </a:rPr>
              <a:t>Assume the country is currently producing </a:t>
            </a:r>
            <a:r>
              <a:rPr lang="en-US" altLang="en-US" sz="2400" b="0" dirty="0" smtClean="0">
                <a:solidFill>
                  <a:srgbClr val="003366"/>
                </a:solidFill>
              </a:rPr>
              <a:t>38 automobiles and 20 </a:t>
            </a:r>
            <a:r>
              <a:rPr lang="en-US" altLang="en-US" sz="2400" b="0" dirty="0">
                <a:solidFill>
                  <a:srgbClr val="003366"/>
                </a:solidFill>
              </a:rPr>
              <a:t>w</a:t>
            </a:r>
            <a:r>
              <a:rPr lang="en-US" altLang="en-US" sz="2400" b="0" dirty="0" smtClean="0">
                <a:solidFill>
                  <a:srgbClr val="003366"/>
                </a:solidFill>
              </a:rPr>
              <a:t>ooden chairs.  </a:t>
            </a:r>
            <a:r>
              <a:rPr lang="en-US" altLang="en-US" sz="2400" b="0" dirty="0">
                <a:solidFill>
                  <a:srgbClr val="003366"/>
                </a:solidFill>
              </a:rPr>
              <a:t>If the country wants to make </a:t>
            </a:r>
            <a:r>
              <a:rPr lang="en-US" altLang="en-US" sz="2400" b="0" dirty="0" smtClean="0">
                <a:solidFill>
                  <a:srgbClr val="003366"/>
                </a:solidFill>
              </a:rPr>
              <a:t>55 wooden </a:t>
            </a:r>
            <a:r>
              <a:rPr lang="en-US" altLang="en-US" sz="2400" b="0" dirty="0">
                <a:solidFill>
                  <a:srgbClr val="003366"/>
                </a:solidFill>
              </a:rPr>
              <a:t>c</a:t>
            </a:r>
            <a:r>
              <a:rPr lang="en-US" altLang="en-US" sz="2400" b="0" dirty="0" smtClean="0">
                <a:solidFill>
                  <a:srgbClr val="003366"/>
                </a:solidFill>
              </a:rPr>
              <a:t>hairs, </a:t>
            </a:r>
            <a:r>
              <a:rPr lang="en-US" altLang="en-US" sz="2400" b="0" dirty="0">
                <a:solidFill>
                  <a:srgbClr val="003366"/>
                </a:solidFill>
              </a:rPr>
              <a:t>how many a</a:t>
            </a:r>
            <a:r>
              <a:rPr lang="en-US" altLang="en-US" sz="2400" b="0" dirty="0" smtClean="0">
                <a:solidFill>
                  <a:srgbClr val="003366"/>
                </a:solidFill>
              </a:rPr>
              <a:t>utomobiles must </a:t>
            </a:r>
            <a:r>
              <a:rPr lang="en-US" altLang="en-US" sz="2400" b="0" dirty="0">
                <a:solidFill>
                  <a:srgbClr val="003366"/>
                </a:solidFill>
              </a:rPr>
              <a:t>they give up?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AutoNum type="arabicPeriod"/>
            </a:pPr>
            <a:r>
              <a:rPr lang="en-US" altLang="en-US" sz="2400" b="0" dirty="0">
                <a:solidFill>
                  <a:srgbClr val="003366"/>
                </a:solidFill>
              </a:rPr>
              <a:t>If the country was producing </a:t>
            </a:r>
            <a:r>
              <a:rPr lang="en-US" altLang="en-US" sz="2400" b="0" dirty="0" smtClean="0">
                <a:solidFill>
                  <a:srgbClr val="003366"/>
                </a:solidFill>
              </a:rPr>
              <a:t>40 automobiles and 55 wooden chairs, what </a:t>
            </a:r>
            <a:r>
              <a:rPr lang="en-US" altLang="en-US" sz="2400" b="0" dirty="0">
                <a:solidFill>
                  <a:srgbClr val="003366"/>
                </a:solidFill>
              </a:rPr>
              <a:t>could you conclude about the country’s economy?</a:t>
            </a:r>
          </a:p>
        </p:txBody>
      </p:sp>
    </p:spTree>
    <p:extLst>
      <p:ext uri="{BB962C8B-B14F-4D97-AF65-F5344CB8AC3E}">
        <p14:creationId xmlns:p14="http://schemas.microsoft.com/office/powerpoint/2010/main" val="316801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097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EE-Economics">
      <a:majorFont>
        <a:latin typeface="Trade Gothic LT Std Extended"/>
        <a:ea typeface=""/>
        <a:cs typeface=""/>
      </a:majorFont>
      <a:minorFont>
        <a:latin typeface="Trade Gothic LT Std C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CEE-Economics">
    <a:majorFont>
      <a:latin typeface="Trade Gothic LT Std Extended"/>
      <a:ea typeface=""/>
      <a:cs typeface=""/>
    </a:majorFont>
    <a:minorFont>
      <a:latin typeface="Trade Gothic LT Std Cn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1226</TotalTime>
  <Words>1960</Words>
  <Application>Microsoft Office PowerPoint</Application>
  <PresentationFormat>Widescreen</PresentationFormat>
  <Paragraphs>307</Paragraphs>
  <Slides>80</Slides>
  <Notes>12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80</vt:i4>
      </vt:variant>
    </vt:vector>
  </HeadingPairs>
  <TitlesOfParts>
    <vt:vector size="93" baseType="lpstr">
      <vt:lpstr>Arial</vt:lpstr>
      <vt:lpstr>Calibri</vt:lpstr>
      <vt:lpstr>Century Gothic</vt:lpstr>
      <vt:lpstr>Tahoma</vt:lpstr>
      <vt:lpstr>Times New Roman</vt:lpstr>
      <vt:lpstr>Trade Gothic LT Std</vt:lpstr>
      <vt:lpstr>Trade Gothic LT Std Cn</vt:lpstr>
      <vt:lpstr>Trade Gothic LT Std Extended</vt:lpstr>
      <vt:lpstr>Wingdings</vt:lpstr>
      <vt:lpstr>Wingdings 3</vt:lpstr>
      <vt:lpstr>Slice</vt:lpstr>
      <vt:lpstr>Office Theme</vt:lpstr>
      <vt:lpstr>Microsoft Excel 97-2003 Worksheet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Part 1 – Constant Opportunity costs</vt:lpstr>
      <vt:lpstr>Technologia</vt:lpstr>
      <vt:lpstr>Coltan</vt:lpstr>
      <vt:lpstr>Coltan: Blessing or Curse?</vt:lpstr>
      <vt:lpstr>Technologia’s PPF</vt:lpstr>
      <vt:lpstr>Technologia’s PPF Simulation</vt:lpstr>
      <vt:lpstr>Technologia’s PPF Simulation</vt:lpstr>
      <vt:lpstr>Technologia’s PPF Simulation</vt:lpstr>
      <vt:lpstr>Table 1.1: Smartphone and Tablet Computer Production Possibilities</vt:lpstr>
      <vt:lpstr>PowerPoint Presentation</vt:lpstr>
      <vt:lpstr>Technologia’s PPF</vt:lpstr>
      <vt:lpstr>PowerPoint Presentation</vt:lpstr>
      <vt:lpstr>Opportunity cost</vt:lpstr>
      <vt:lpstr>Technologia’s PPF</vt:lpstr>
      <vt:lpstr>An outward shift in the PPF</vt:lpstr>
      <vt:lpstr>PowerPoint Presentation</vt:lpstr>
      <vt:lpstr>Technologia’s PPF</vt:lpstr>
      <vt:lpstr>PowerPoint Presentation</vt:lpstr>
      <vt:lpstr>Technologia’s PPF</vt:lpstr>
      <vt:lpstr>Debriefing questions</vt:lpstr>
      <vt:lpstr>Part 2 – Increasing opportunity costs</vt:lpstr>
      <vt:lpstr>PowerPoint Presentation</vt:lpstr>
      <vt:lpstr>PowerPoint Presentation</vt:lpstr>
      <vt:lpstr>PowerPoint Presentation</vt:lpstr>
      <vt:lpstr>Debriefing questions</vt:lpstr>
      <vt:lpstr>PowerPoint Presentation</vt:lpstr>
      <vt:lpstr>Video tutorial resources</vt:lpstr>
      <vt:lpstr>PowerPoint Presentation</vt:lpstr>
      <vt:lpstr>PowerPoint Presentation</vt:lpstr>
      <vt:lpstr>PowerPoint Presentation</vt:lpstr>
      <vt:lpstr>PowerPoint Presentation</vt:lpstr>
      <vt:lpstr>Why are PPCs/PPFs valuable to decision-makers?</vt:lpstr>
      <vt:lpstr>Why would the PPC/PPF move?</vt:lpstr>
      <vt:lpstr>Why would the PPC/PPF move?</vt:lpstr>
      <vt:lpstr>PPC – an example</vt:lpstr>
      <vt:lpstr>PPC – an example</vt:lpstr>
      <vt:lpstr>PPC – an example</vt:lpstr>
      <vt:lpstr>PPC – an example</vt:lpstr>
      <vt:lpstr>Journal #5:  Graph this country’s PPC</vt:lpstr>
      <vt:lpstr>Homework!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Patrick Ethington</dc:creator>
  <cp:lastModifiedBy>Patrick Ethington</cp:lastModifiedBy>
  <cp:revision>29</cp:revision>
  <cp:lastPrinted>2017-08-07T13:17:42Z</cp:lastPrinted>
  <dcterms:created xsi:type="dcterms:W3CDTF">2017-07-31T19:56:42Z</dcterms:created>
  <dcterms:modified xsi:type="dcterms:W3CDTF">2017-08-08T23:08:07Z</dcterms:modified>
</cp:coreProperties>
</file>